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handoutMasterIdLst>
    <p:handoutMasterId r:id="rId49"/>
  </p:handoutMasterIdLst>
  <p:sldIdLst>
    <p:sldId id="258" r:id="rId2"/>
    <p:sldId id="11089517" r:id="rId3"/>
    <p:sldId id="11089630" r:id="rId4"/>
    <p:sldId id="259" r:id="rId5"/>
    <p:sldId id="11089634" r:id="rId6"/>
    <p:sldId id="11089635" r:id="rId7"/>
    <p:sldId id="11089636" r:id="rId8"/>
    <p:sldId id="11089637" r:id="rId9"/>
    <p:sldId id="11089638" r:id="rId10"/>
    <p:sldId id="11089705" r:id="rId11"/>
    <p:sldId id="11089639" r:id="rId12"/>
    <p:sldId id="11089643" r:id="rId13"/>
    <p:sldId id="11089717" r:id="rId14"/>
    <p:sldId id="11089716" r:id="rId15"/>
    <p:sldId id="11089646" r:id="rId16"/>
    <p:sldId id="11089648" r:id="rId17"/>
    <p:sldId id="11089649" r:id="rId18"/>
    <p:sldId id="11089650" r:id="rId19"/>
    <p:sldId id="11089657" r:id="rId20"/>
    <p:sldId id="11089658" r:id="rId21"/>
    <p:sldId id="11089706" r:id="rId22"/>
    <p:sldId id="11089661" r:id="rId23"/>
    <p:sldId id="11089662" r:id="rId24"/>
    <p:sldId id="11089664" r:id="rId25"/>
    <p:sldId id="11089711" r:id="rId26"/>
    <p:sldId id="11089712" r:id="rId27"/>
    <p:sldId id="11089713" r:id="rId28"/>
    <p:sldId id="11089714" r:id="rId29"/>
    <p:sldId id="11089665" r:id="rId30"/>
    <p:sldId id="11089666" r:id="rId31"/>
    <p:sldId id="11089667" r:id="rId32"/>
    <p:sldId id="11089668" r:id="rId33"/>
    <p:sldId id="11089669" r:id="rId34"/>
    <p:sldId id="11089670" r:id="rId35"/>
    <p:sldId id="11089675" r:id="rId36"/>
    <p:sldId id="11089672" r:id="rId37"/>
    <p:sldId id="11089673" r:id="rId38"/>
    <p:sldId id="11089676" r:id="rId39"/>
    <p:sldId id="11089677" r:id="rId40"/>
    <p:sldId id="11089678" r:id="rId41"/>
    <p:sldId id="11089707" r:id="rId42"/>
    <p:sldId id="11089696" r:id="rId43"/>
    <p:sldId id="11089700" r:id="rId44"/>
    <p:sldId id="11089715" r:id="rId45"/>
    <p:sldId id="11089701" r:id="rId46"/>
    <p:sldId id="11089598" r:id="rId47"/>
  </p:sldIdLst>
  <p:sldSz cx="12192000" cy="6858000"/>
  <p:notesSz cx="6735763" cy="9866313"/>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snapToGrid="0">
      <p:cViewPr>
        <p:scale>
          <a:sx n="100" d="100"/>
          <a:sy n="100" d="100"/>
        </p:scale>
        <p:origin x="-1372" y="-644"/>
      </p:cViewPr>
      <p:guideLst>
        <p:guide orient="horz" pos="2160"/>
        <p:guide pos="3840"/>
      </p:guideLst>
    </p:cSldViewPr>
  </p:slideViewPr>
  <p:notesTextViewPr>
    <p:cViewPr>
      <p:scale>
        <a:sx n="3" d="2"/>
        <a:sy n="3" d="2"/>
      </p:scale>
      <p:origin x="0" y="0"/>
    </p:cViewPr>
  </p:notesTextViewPr>
  <p:sorterViewPr>
    <p:cViewPr varScale="1">
      <p:scale>
        <a:sx n="1" d="1"/>
        <a:sy n="1" d="1"/>
      </p:scale>
      <p:origin x="0" y="-13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66535" cy="534099"/>
          </a:xfrm>
          <a:prstGeom prst="rect">
            <a:avLst/>
          </a:prstGeom>
        </p:spPr>
        <p:txBody>
          <a:bodyPr vert="horz" lIns="91440" tIns="45720" rIns="91440" bIns="45720" rtlCol="0"/>
          <a:lstStyle>
            <a:lvl1pPr algn="l">
              <a:defRPr sz="1160"/>
            </a:lvl1pPr>
          </a:lstStyle>
          <a:p>
            <a:endParaRPr lang="zh-CN" altLang="en-US"/>
          </a:p>
        </p:txBody>
      </p:sp>
      <p:sp>
        <p:nvSpPr>
          <p:cNvPr id="3" name="日期占位符 2"/>
          <p:cNvSpPr>
            <a:spLocks noGrp="1"/>
          </p:cNvSpPr>
          <p:nvPr>
            <p:ph type="dt" sz="quarter" idx="1"/>
          </p:nvPr>
        </p:nvSpPr>
        <p:spPr>
          <a:xfrm>
            <a:off x="3747015" y="0"/>
            <a:ext cx="2866535" cy="534099"/>
          </a:xfrm>
          <a:prstGeom prst="rect">
            <a:avLst/>
          </a:prstGeom>
        </p:spPr>
        <p:txBody>
          <a:bodyPr vert="horz" lIns="91440" tIns="45720" rIns="91440" bIns="45720" rtlCol="0"/>
          <a:lstStyle>
            <a:lvl1pPr algn="r">
              <a:defRPr sz="1160"/>
            </a:lvl1pPr>
          </a:lstStyle>
          <a:p>
            <a:fld id="{0F9B84EA-7D68-4D60-9CB1-D50884785D1C}" type="datetimeFigureOut">
              <a:rPr lang="zh-CN" altLang="en-US" smtClean="0"/>
              <a:t>2024/3/18</a:t>
            </a:fld>
            <a:endParaRPr lang="zh-CN" altLang="en-US"/>
          </a:p>
        </p:txBody>
      </p:sp>
      <p:sp>
        <p:nvSpPr>
          <p:cNvPr id="4" name="页脚占位符 3"/>
          <p:cNvSpPr>
            <a:spLocks noGrp="1"/>
          </p:cNvSpPr>
          <p:nvPr>
            <p:ph type="ftr" sz="quarter" idx="2"/>
          </p:nvPr>
        </p:nvSpPr>
        <p:spPr>
          <a:xfrm>
            <a:off x="0" y="10110900"/>
            <a:ext cx="2866535" cy="534097"/>
          </a:xfrm>
          <a:prstGeom prst="rect">
            <a:avLst/>
          </a:prstGeom>
        </p:spPr>
        <p:txBody>
          <a:bodyPr vert="horz" lIns="91440" tIns="45720" rIns="91440" bIns="45720" rtlCol="0" anchor="b"/>
          <a:lstStyle>
            <a:lvl1pPr algn="l">
              <a:defRPr sz="1160"/>
            </a:lvl1pPr>
          </a:lstStyle>
          <a:p>
            <a:endParaRPr lang="zh-CN" altLang="en-US"/>
          </a:p>
        </p:txBody>
      </p:sp>
      <p:sp>
        <p:nvSpPr>
          <p:cNvPr id="5" name="灯片编号占位符 4"/>
          <p:cNvSpPr>
            <a:spLocks noGrp="1"/>
          </p:cNvSpPr>
          <p:nvPr>
            <p:ph type="sldNum" sz="quarter" idx="3"/>
          </p:nvPr>
        </p:nvSpPr>
        <p:spPr>
          <a:xfrm>
            <a:off x="3747015" y="10110900"/>
            <a:ext cx="2866535" cy="534097"/>
          </a:xfrm>
          <a:prstGeom prst="rect">
            <a:avLst/>
          </a:prstGeom>
        </p:spPr>
        <p:txBody>
          <a:bodyPr vert="horz" lIns="91440" tIns="45720" rIns="91440" bIns="45720" rtlCol="0" anchor="b"/>
          <a:lstStyle>
            <a:lvl1pPr algn="r">
              <a:defRPr sz="116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56689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C5437A89-551D-444E-8C02-6BA06C554157}"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8DE235C9-B8C4-40AD-A6FC-21590BEAFD5F}" type="slidenum">
              <a:rPr lang="zh-CN" altLang="en-US" smtClean="0"/>
              <a:t>‹#›</a:t>
            </a:fld>
            <a:endParaRPr lang="zh-CN" altLang="en-US"/>
          </a:p>
        </p:txBody>
      </p:sp>
    </p:spTree>
    <p:extLst>
      <p:ext uri="{BB962C8B-B14F-4D97-AF65-F5344CB8AC3E}">
        <p14:creationId xmlns:p14="http://schemas.microsoft.com/office/powerpoint/2010/main" val="130162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32050" y="549275"/>
            <a:ext cx="4887913" cy="2751138"/>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E9718A9-6B93-42B0-99BC-E0FA3682B59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cs typeface="+mn-cs"/>
              </a:r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E9718A9-6B93-42B0-99BC-E0FA3682B59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cs typeface="+mn-cs"/>
              </a:rPr>
              <a:t>3</a:t>
            </a:fld>
            <a:endParaRPr kumimoji="0" lang="zh-CN" altLang="en-US" sz="1200" b="0" i="0" u="none" strike="noStrike" kern="1200" cap="none" spc="0" normalizeH="0" baseline="0" noProof="0" dirty="0">
              <a:ln>
                <a:noFill/>
              </a:ln>
              <a:solidFill>
                <a:prstClr val="black"/>
              </a:solidFill>
              <a:effectLst/>
              <a:uLnTx/>
              <a:uFillTx/>
              <a:latin typeface="Calibri" panose="020F0502020204030204"/>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3" name="图片 2" descr="PPT模板-17.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94" y="0"/>
            <a:ext cx="12163407" cy="6858000"/>
          </a:xfrm>
          <a:prstGeom prst="rect">
            <a:avLst/>
          </a:prstGeom>
        </p:spPr>
      </p:pic>
      <p:sp>
        <p:nvSpPr>
          <p:cNvPr id="5"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3"/>
          <p:cNvSpPr txBox="1"/>
          <p:nvPr userDrawn="1"/>
        </p:nvSpPr>
        <p:spPr>
          <a:xfrm>
            <a:off x="815267" y="6092276"/>
            <a:ext cx="2518638" cy="307777"/>
          </a:xfrm>
          <a:prstGeom prst="rect">
            <a:avLst/>
          </a:prstGeom>
          <a:noFill/>
        </p:spPr>
        <p:txBody>
          <a:bodyPr wrap="none" rtlCol="0">
            <a:spAutoFit/>
          </a:bodyPr>
          <a:lstStyle/>
          <a:p>
            <a:r>
              <a:rPr kumimoji="1" lang="zh-CN" altLang="en-US" sz="1400" dirty="0">
                <a:solidFill>
                  <a:srgbClr val="0D0D0D"/>
                </a:solidFill>
                <a:latin typeface="微软雅黑" panose="020B0503020204020204" pitchFamily="34" charset="-122"/>
                <a:ea typeface="微软雅黑" panose="020B0503020204020204" pitchFamily="34" charset="-122"/>
                <a:cs typeface="微软雅黑" panose="020B0503020204020204" pitchFamily="34" charset="-122"/>
              </a:rPr>
              <a:t>中国石化石油勘探开发研究院</a:t>
            </a:r>
          </a:p>
        </p:txBody>
      </p:sp>
      <p:sp>
        <p:nvSpPr>
          <p:cNvPr id="6" name="文本框 5"/>
          <p:cNvSpPr txBox="1"/>
          <p:nvPr userDrawn="1"/>
        </p:nvSpPr>
        <p:spPr>
          <a:xfrm>
            <a:off x="815267" y="6306621"/>
            <a:ext cx="3744520" cy="215444"/>
          </a:xfrm>
          <a:prstGeom prst="rect">
            <a:avLst/>
          </a:prstGeom>
          <a:noFill/>
        </p:spPr>
        <p:txBody>
          <a:bodyPr wrap="square" rtlCol="0">
            <a:spAutoFit/>
          </a:bodyPr>
          <a:lstStyle/>
          <a:p>
            <a:r>
              <a:rPr kumimoji="1" lang="en-US" altLang="zh-CN" sz="800" b="1" kern="2200" dirty="0">
                <a:solidFill>
                  <a:schemeClr val="tx1">
                    <a:lumMod val="95000"/>
                    <a:lumOff val="5000"/>
                  </a:schemeClr>
                </a:solidFill>
                <a:latin typeface="Arial" panose="020B0604020202020204"/>
                <a:ea typeface="微软雅黑" panose="020B0503020204020204" pitchFamily="34" charset="-122"/>
                <a:cs typeface="Arial" panose="020B0604020202020204"/>
              </a:rPr>
              <a:t>Sinopec Exploration &amp; Production Research Institute</a:t>
            </a:r>
          </a:p>
        </p:txBody>
      </p:sp>
      <p:pic>
        <p:nvPicPr>
          <p:cNvPr id="7" name="图片 6" descr="未标题-1-0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7304" y="332571"/>
            <a:ext cx="3365443" cy="807095"/>
          </a:xfrm>
          <a:prstGeom prst="rect">
            <a:avLst/>
          </a:prstGeom>
        </p:spPr>
      </p:pic>
      <p:pic>
        <p:nvPicPr>
          <p:cNvPr id="8" name="图片 7"/>
          <p:cNvPicPr>
            <a:picLocks noChangeAspect="1"/>
          </p:cNvPicPr>
          <p:nvPr userDrawn="1"/>
        </p:nvPicPr>
        <p:blipFill rotWithShape="1">
          <a:blip r:embed="rId4" cstate="print">
            <a:extLst>
              <a:ext uri="{28A0092B-C50C-407E-A947-70E740481C1C}">
                <a14:useLocalDpi xmlns:a14="http://schemas.microsoft.com/office/drawing/2010/main" val="0"/>
              </a:ext>
            </a:extLst>
          </a:blip>
          <a:srcRect t="23993" b="10999"/>
          <a:stretch>
            <a:fillRect/>
          </a:stretch>
        </p:blipFill>
        <p:spPr>
          <a:xfrm>
            <a:off x="815267" y="3703244"/>
            <a:ext cx="8112000" cy="227498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5" name="图片 4" descr="PPT模板-16.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82" y="0"/>
            <a:ext cx="12159119"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喻总调研模板">
    <p:spTree>
      <p:nvGrpSpPr>
        <p:cNvPr id="1" name=""/>
        <p:cNvGrpSpPr/>
        <p:nvPr/>
      </p:nvGrpSpPr>
      <p:grpSpPr>
        <a:xfrm>
          <a:off x="0" y="0"/>
          <a:ext cx="0" cy="0"/>
          <a:chOff x="0" y="0"/>
          <a:chExt cx="0" cy="0"/>
        </a:xfrm>
      </p:grpSpPr>
      <p:pic>
        <p:nvPicPr>
          <p:cNvPr id="3" name="图片 2" descr="PPT模板-19.jpg"/>
          <p:cNvPicPr>
            <a:picLocks noChangeAspect="1"/>
          </p:cNvPicPr>
          <p:nvPr userDrawn="1"/>
        </p:nvPicPr>
        <p:blipFill rotWithShape="1">
          <a:blip r:embed="rId2" cstate="screen"/>
          <a:srcRect r="2752" b="21365"/>
          <a:stretch>
            <a:fillRect/>
          </a:stretch>
        </p:blipFill>
        <p:spPr>
          <a:xfrm>
            <a:off x="-1" y="6184158"/>
            <a:ext cx="12189600" cy="680153"/>
          </a:xfrm>
          <a:prstGeom prst="rect">
            <a:avLst/>
          </a:prstGeom>
        </p:spPr>
      </p:pic>
      <p:pic>
        <p:nvPicPr>
          <p:cNvPr id="7" name="图片 6" descr="未标题-1-01.png"/>
          <p:cNvPicPr>
            <a:picLocks noChangeAspect="1"/>
          </p:cNvPicPr>
          <p:nvPr userDrawn="1"/>
        </p:nvPicPr>
        <p:blipFill>
          <a:blip r:embed="rId3" cstate="screen"/>
          <a:stretch>
            <a:fillRect/>
          </a:stretch>
        </p:blipFill>
        <p:spPr>
          <a:xfrm>
            <a:off x="527228" y="6278699"/>
            <a:ext cx="1104153" cy="346580"/>
          </a:xfrm>
          <a:prstGeom prst="rect">
            <a:avLst/>
          </a:prstGeom>
        </p:spPr>
      </p:pic>
      <p:sp>
        <p:nvSpPr>
          <p:cNvPr id="8" name="文本框 7"/>
          <p:cNvSpPr txBox="1"/>
          <p:nvPr userDrawn="1"/>
        </p:nvSpPr>
        <p:spPr>
          <a:xfrm>
            <a:off x="8016269" y="6309401"/>
            <a:ext cx="2580193" cy="253916"/>
          </a:xfrm>
          <a:prstGeom prst="rect">
            <a:avLst/>
          </a:prstGeom>
          <a:noFill/>
        </p:spPr>
        <p:txBody>
          <a:bodyPr wrap="square" rtlCol="0">
            <a:spAutoFit/>
          </a:bodyPr>
          <a:lstStyle/>
          <a:p>
            <a:r>
              <a:rPr kumimoji="1" lang="zh-CN" altLang="en-US" sz="1050" dirty="0">
                <a:latin typeface="方正兰亭中黑简体" panose="02000000000000000000" charset="-122"/>
                <a:ea typeface="方正兰亭中黑简体" panose="02000000000000000000" charset="-122"/>
                <a:cs typeface="HYDaSongJ"/>
              </a:rPr>
              <a:t>中国石化石油勘探开发研究院</a:t>
            </a:r>
          </a:p>
        </p:txBody>
      </p:sp>
      <p:sp>
        <p:nvSpPr>
          <p:cNvPr id="9" name="文本框 8"/>
          <p:cNvSpPr txBox="1"/>
          <p:nvPr userDrawn="1"/>
        </p:nvSpPr>
        <p:spPr>
          <a:xfrm>
            <a:off x="8016269" y="6465279"/>
            <a:ext cx="2933313" cy="184666"/>
          </a:xfrm>
          <a:prstGeom prst="rect">
            <a:avLst/>
          </a:prstGeom>
          <a:noFill/>
        </p:spPr>
        <p:txBody>
          <a:bodyPr wrap="square" rtlCol="0">
            <a:spAutoFit/>
          </a:bodyPr>
          <a:lstStyle/>
          <a:p>
            <a:r>
              <a:rPr kumimoji="1" lang="en-US" altLang="zh-CN" sz="600" b="1" kern="2200" dirty="0">
                <a:latin typeface="Arial" panose="020B0604020202020204"/>
                <a:ea typeface="HYDaSongJ"/>
                <a:cs typeface="Arial" panose="020B0604020202020204"/>
              </a:rPr>
              <a:t>Sinopec Exploration &amp; Production Research Institute</a:t>
            </a:r>
          </a:p>
        </p:txBody>
      </p:sp>
      <p:sp>
        <p:nvSpPr>
          <p:cNvPr id="6" name="Rectangle 4"/>
          <p:cNvSpPr>
            <a:spLocks noChangeArrowheads="1"/>
          </p:cNvSpPr>
          <p:nvPr userDrawn="1"/>
        </p:nvSpPr>
        <p:spPr bwMode="auto">
          <a:xfrm>
            <a:off x="2" y="837213"/>
            <a:ext cx="12163407" cy="71438"/>
          </a:xfrm>
          <a:prstGeom prst="rect">
            <a:avLst/>
          </a:prstGeom>
          <a:gradFill flip="none" rotWithShape="1">
            <a:gsLst>
              <a:gs pos="0">
                <a:schemeClr val="accent2">
                  <a:lumMod val="67000"/>
                </a:schemeClr>
              </a:gs>
              <a:gs pos="23000">
                <a:schemeClr val="accent2">
                  <a:lumMod val="97000"/>
                  <a:lumOff val="3000"/>
                </a:schemeClr>
              </a:gs>
              <a:gs pos="100000">
                <a:srgbClr val="FF0000"/>
              </a:gs>
            </a:gsLst>
            <a:path path="circle">
              <a:fillToRect r="100000" b="100000"/>
            </a:path>
            <a:tileRect l="-100000" t="-100000"/>
          </a:gra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sp>
        <p:nvSpPr>
          <p:cNvPr id="2" name="文本框 1"/>
          <p:cNvSpPr txBox="1"/>
          <p:nvPr userDrawn="1"/>
        </p:nvSpPr>
        <p:spPr>
          <a:xfrm>
            <a:off x="11283172" y="6339611"/>
            <a:ext cx="763199" cy="369246"/>
          </a:xfrm>
          <a:prstGeom prst="rect">
            <a:avLst/>
          </a:prstGeom>
          <a:noFill/>
        </p:spPr>
        <p:txBody>
          <a:bodyPr wrap="square" rtlCol="0">
            <a:spAutoFit/>
          </a:bodyPr>
          <a:lstStyle/>
          <a:p>
            <a:pPr algn="ctr"/>
            <a:fld id="{D47D4684-4273-4741-B707-768122E80DCC}" type="slidenum">
              <a:rPr lang="zh-CN" altLang="en-US" sz="1800" b="1" smtClean="0">
                <a:solidFill>
                  <a:schemeClr val="bg1"/>
                </a:solidFill>
                <a:latin typeface="微软雅黑" panose="020B0503020204020204" pitchFamily="34" charset="-122"/>
                <a:ea typeface="微软雅黑" panose="020B0503020204020204" pitchFamily="34" charset="-122"/>
              </a:rPr>
              <a:t>‹#›</a:t>
            </a:fld>
            <a:endParaRPr lang="zh-CN" altLang="en-US" sz="1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结尾页">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2"/>
          <a:stretch>
            <a:fillRect/>
          </a:stretch>
        </p:blipFill>
        <p:spPr>
          <a:xfrm flipH="1">
            <a:off x="0" y="2966300"/>
            <a:ext cx="3888241" cy="3891700"/>
          </a:xfrm>
          <a:prstGeom prst="rect">
            <a:avLst/>
          </a:prstGeom>
        </p:spPr>
      </p:pic>
      <p:pic>
        <p:nvPicPr>
          <p:cNvPr id="6" name="图形 5"/>
          <p:cNvPicPr>
            <a:picLocks noChangeAspect="1"/>
          </p:cNvPicPr>
          <p:nvPr userDrawn="1"/>
        </p:nvPicPr>
        <p:blipFill>
          <a:blip r:embed="rId3">
            <a:duotone>
              <a:prstClr val="black"/>
              <a:schemeClr val="accent3">
                <a:tint val="45000"/>
                <a:satMod val="400000"/>
              </a:schemeClr>
            </a:duotone>
            <a:extLst>
              <a:ext uri="{96DAC541-7B7A-43D3-8B79-37D633B846F1}">
                <asvg:svgBlip xmlns:asvg="http://schemas.microsoft.com/office/drawing/2016/SVG/main" r:embed="rId4"/>
              </a:ext>
            </a:extLst>
          </a:blip>
          <a:stretch>
            <a:fillRect/>
          </a:stretch>
        </p:blipFill>
        <p:spPr>
          <a:xfrm>
            <a:off x="3344996" y="4625120"/>
            <a:ext cx="663478" cy="778865"/>
          </a:xfrm>
          <a:prstGeom prst="rect">
            <a:avLst/>
          </a:prstGeom>
        </p:spPr>
      </p:pic>
      <p:pic>
        <p:nvPicPr>
          <p:cNvPr id="7" name="图形 6"/>
          <p:cNvPicPr>
            <a:picLocks noChangeAspect="1"/>
          </p:cNvPicPr>
          <p:nvPr userDrawn="1"/>
        </p:nvPicPr>
        <p:blipFill>
          <a:blip r:embed="rId3">
            <a:duotone>
              <a:prstClr val="black"/>
              <a:schemeClr val="accent3">
                <a:tint val="45000"/>
                <a:satMod val="400000"/>
              </a:schemeClr>
            </a:duotone>
            <a:extLst>
              <a:ext uri="{96DAC541-7B7A-43D3-8B79-37D633B846F1}">
                <asvg:svgBlip xmlns:asvg="http://schemas.microsoft.com/office/drawing/2016/SVG/main" r:embed="rId4"/>
              </a:ext>
            </a:extLst>
          </a:blip>
          <a:stretch>
            <a:fillRect/>
          </a:stretch>
        </p:blipFill>
        <p:spPr>
          <a:xfrm rot="5400000">
            <a:off x="1830171" y="1037512"/>
            <a:ext cx="584775" cy="686475"/>
          </a:xfrm>
          <a:prstGeom prst="rect">
            <a:avLst/>
          </a:prstGeom>
        </p:spPr>
      </p:pic>
      <p:pic>
        <p:nvPicPr>
          <p:cNvPr id="8" name="图形 7"/>
          <p:cNvPicPr>
            <a:picLocks noChangeAspect="1"/>
          </p:cNvPicPr>
          <p:nvPr userDrawn="1"/>
        </p:nvPicPr>
        <p:blipFill>
          <a:blip r:embed="rId3">
            <a:duotone>
              <a:prstClr val="black"/>
              <a:schemeClr val="accent3">
                <a:tint val="45000"/>
                <a:satMod val="400000"/>
              </a:schemeClr>
            </a:duotone>
            <a:extLst>
              <a:ext uri="{96DAC541-7B7A-43D3-8B79-37D633B846F1}">
                <asvg:svgBlip xmlns:asvg="http://schemas.microsoft.com/office/drawing/2016/SVG/main" r:embed="rId4"/>
              </a:ext>
            </a:extLst>
          </a:blip>
          <a:stretch>
            <a:fillRect/>
          </a:stretch>
        </p:blipFill>
        <p:spPr>
          <a:xfrm rot="7877123">
            <a:off x="6582021" y="1525790"/>
            <a:ext cx="486712" cy="571357"/>
          </a:xfrm>
          <a:prstGeom prst="rect">
            <a:avLst/>
          </a:prstGeom>
        </p:spPr>
      </p:pic>
      <p:cxnSp>
        <p:nvCxnSpPr>
          <p:cNvPr id="9" name="直接连接符 8"/>
          <p:cNvCxnSpPr/>
          <p:nvPr userDrawn="1"/>
        </p:nvCxnSpPr>
        <p:spPr>
          <a:xfrm>
            <a:off x="656664" y="3284984"/>
            <a:ext cx="2775040"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656664" y="3284984"/>
            <a:ext cx="9586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p:cNvPicPr>
          <p:nvPr userDrawn="1"/>
        </p:nvPicPr>
        <p:blipFill>
          <a:blip r:embed="rId5">
            <a:alphaModFix amt="30000"/>
          </a:blip>
          <a:stretch>
            <a:fillRect/>
          </a:stretch>
        </p:blipFill>
        <p:spPr>
          <a:xfrm rot="10800000">
            <a:off x="10651875" y="-2410"/>
            <a:ext cx="1674058" cy="1675547"/>
          </a:xfrm>
          <a:prstGeom prst="rect">
            <a:avLst/>
          </a:prstGeom>
        </p:spPr>
      </p:pic>
      <p:pic>
        <p:nvPicPr>
          <p:cNvPr id="12" name="图片 11" descr="图片包含 游戏机, 刷子&#10;&#10;描述已自动生成"/>
          <p:cNvPicPr>
            <a:picLocks noChangeAspect="1"/>
          </p:cNvPicPr>
          <p:nvPr userDrawn="1"/>
        </p:nvPicPr>
        <p:blipFill>
          <a:blip r:embed="rId6" cstate="print">
            <a:alphaModFix amt="32000"/>
            <a:extLst>
              <a:ext uri="{28A0092B-C50C-407E-A947-70E740481C1C}">
                <a14:useLocalDpi xmlns:a14="http://schemas.microsoft.com/office/drawing/2010/main" val="0"/>
              </a:ext>
            </a:extLst>
          </a:blip>
          <a:stretch>
            <a:fillRect/>
          </a:stretch>
        </p:blipFill>
        <p:spPr>
          <a:xfrm rot="10800000">
            <a:off x="41068" y="23917"/>
            <a:ext cx="2338294" cy="2338294"/>
          </a:xfrm>
          <a:prstGeom prst="rect">
            <a:avLst/>
          </a:prstGeom>
        </p:spPr>
      </p:pic>
      <p:pic>
        <p:nvPicPr>
          <p:cNvPr id="13" name="图片 12"/>
          <p:cNvPicPr>
            <a:picLocks noChangeAspect="1"/>
          </p:cNvPicPr>
          <p:nvPr userDrawn="1"/>
        </p:nvPicPr>
        <p:blipFill>
          <a:blip r:embed="rId7">
            <a:alphaModFix amt="36000"/>
            <a:lum bright="70000" contrast="-70000"/>
          </a:blip>
          <a:srcRect t="18090" b="18090"/>
          <a:stretch>
            <a:fillRect/>
          </a:stretch>
        </p:blipFill>
        <p:spPr>
          <a:xfrm rot="18094660">
            <a:off x="5442723" y="-149936"/>
            <a:ext cx="685833" cy="1625754"/>
          </a:xfrm>
          <a:custGeom>
            <a:avLst/>
            <a:gdLst>
              <a:gd name="connsiteX0" fmla="*/ 0 w 597460"/>
              <a:gd name="connsiteY0" fmla="*/ 0 h 1416268"/>
              <a:gd name="connsiteX1" fmla="*/ 597460 w 597460"/>
              <a:gd name="connsiteY1" fmla="*/ 0 h 1416268"/>
              <a:gd name="connsiteX2" fmla="*/ 597460 w 597460"/>
              <a:gd name="connsiteY2" fmla="*/ 1416268 h 1416268"/>
              <a:gd name="connsiteX3" fmla="*/ 0 w 597460"/>
              <a:gd name="connsiteY3" fmla="*/ 1416268 h 1416268"/>
            </a:gdLst>
            <a:ahLst/>
            <a:cxnLst>
              <a:cxn ang="0">
                <a:pos x="connsiteX0" y="connsiteY0"/>
              </a:cxn>
              <a:cxn ang="0">
                <a:pos x="connsiteX1" y="connsiteY1"/>
              </a:cxn>
              <a:cxn ang="0">
                <a:pos x="connsiteX2" y="connsiteY2"/>
              </a:cxn>
              <a:cxn ang="0">
                <a:pos x="connsiteX3" y="connsiteY3"/>
              </a:cxn>
            </a:cxnLst>
            <a:rect l="l" t="t" r="r" b="b"/>
            <a:pathLst>
              <a:path w="597460" h="1416268">
                <a:moveTo>
                  <a:pt x="0" y="0"/>
                </a:moveTo>
                <a:lnTo>
                  <a:pt x="597460" y="0"/>
                </a:lnTo>
                <a:lnTo>
                  <a:pt x="597460" y="1416268"/>
                </a:lnTo>
                <a:lnTo>
                  <a:pt x="0" y="1416268"/>
                </a:lnTo>
                <a:close/>
              </a:path>
            </a:pathLst>
          </a:custGeom>
        </p:spPr>
      </p:pic>
      <p:pic>
        <p:nvPicPr>
          <p:cNvPr id="14" name="图片 13" descr="图片包含 游戏机, 塔&#10;&#10;描述已自动生成"/>
          <p:cNvPicPr>
            <a:picLocks noChangeAspect="1"/>
          </p:cNvPicPr>
          <p:nvPr userDrawn="1"/>
        </p:nvPicPr>
        <p:blipFill>
          <a:blip r:embed="rId8" cstate="print">
            <a:extLst>
              <a:ext uri="{28A0092B-C50C-407E-A947-70E740481C1C}">
                <a14:useLocalDpi xmlns:a14="http://schemas.microsoft.com/office/drawing/2010/main" val="0"/>
              </a:ext>
            </a:extLst>
          </a:blip>
          <a:srcRect r="24616" b="5267"/>
          <a:stretch>
            <a:fillRect/>
          </a:stretch>
        </p:blipFill>
        <p:spPr>
          <a:xfrm>
            <a:off x="4554855" y="804545"/>
            <a:ext cx="7101840" cy="5949950"/>
          </a:xfrm>
          <a:prstGeom prst="rect">
            <a:avLst/>
          </a:prstGeom>
        </p:spPr>
      </p:pic>
      <p:pic>
        <p:nvPicPr>
          <p:cNvPr id="15" name="图片 1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001579" y="412115"/>
            <a:ext cx="2131060" cy="781050"/>
          </a:xfrm>
          <a:prstGeom prst="rect">
            <a:avLst/>
          </a:prstGeom>
        </p:spPr>
      </p:pic>
      <p:sp>
        <p:nvSpPr>
          <p:cNvPr id="3" name="标题 2"/>
          <p:cNvSpPr>
            <a:spLocks noGrp="1"/>
          </p:cNvSpPr>
          <p:nvPr>
            <p:ph type="title" hasCustomPrompt="1"/>
          </p:nvPr>
        </p:nvSpPr>
        <p:spPr>
          <a:xfrm>
            <a:off x="656322" y="2183045"/>
            <a:ext cx="3224571" cy="896433"/>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sz="3200"/>
              <a:t>请输入标题</a:t>
            </a:r>
            <a:br>
              <a:rPr lang="zh-CN" altLang="en-US" sz="3200"/>
            </a:br>
            <a:r>
              <a:rPr lang="zh-CN" altLang="en-US" sz="3200"/>
              <a:t>请输入标题内容</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8197586-4D2F-4024-8D68-56BB4F4B0B50}" type="datetimeFigureOut">
              <a:rPr lang="zh-CN" altLang="en-US" smtClean="0"/>
              <a:t>2024/3/18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5AFBE1-00CE-44AC-8BFB-5A4BABC3771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197586-4D2F-4024-8D68-56BB4F4B0B50}" type="datetimeFigureOut">
              <a:rPr lang="zh-CN" altLang="en-US" smtClean="0"/>
              <a:t>2024/3/18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AFBE1-00CE-44AC-8BFB-5A4BABC377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tags" Target="../tags/tag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ppt/slides/ppt/slides/ppt/slides/ppt/media/media2.mp4" TargetMode="External"/><Relationship Id="rId1" Type="http://schemas.microsoft.com/office/2007/relationships/media" Target="ppt/slides/ppt/slides/ppt/slides/ppt/media/media2.mp4" TargetMode="Externa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3037" y="188640"/>
            <a:ext cx="3145083" cy="1152128"/>
          </a:xfrm>
          <a:prstGeom prst="rect">
            <a:avLst/>
          </a:prstGeom>
        </p:spPr>
      </p:pic>
      <p:sp>
        <p:nvSpPr>
          <p:cNvPr id="4" name="文本框 3"/>
          <p:cNvSpPr txBox="1"/>
          <p:nvPr/>
        </p:nvSpPr>
        <p:spPr>
          <a:xfrm>
            <a:off x="1482090" y="1426845"/>
            <a:ext cx="8586470" cy="1322070"/>
          </a:xfrm>
          <a:prstGeom prst="rect">
            <a:avLst/>
          </a:prstGeom>
          <a:noFill/>
        </p:spPr>
        <p:txBody>
          <a:bodyPr wrap="square" rtlCol="0">
            <a:spAutoFit/>
          </a:bodyPr>
          <a:lstStyle/>
          <a:p>
            <a:pPr algn="ctr"/>
            <a:r>
              <a:rPr lang="en-US" altLang="zh-CN" sz="4000" dirty="0" err="1">
                <a:solidFill>
                  <a:srgbClr val="FF0000"/>
                </a:solidFill>
                <a:latin typeface="微软雅黑" panose="020B0503020204020204" pitchFamily="34" charset="-122"/>
              </a:rPr>
              <a:t>Karstsim</a:t>
            </a:r>
            <a:r>
              <a:rPr lang="zh-CN" altLang="en-US" sz="4000" dirty="0">
                <a:solidFill>
                  <a:srgbClr val="FF0000"/>
                </a:solidFill>
                <a:latin typeface="微软雅黑" panose="020B0503020204020204" pitchFamily="34" charset="-122"/>
              </a:rPr>
              <a:t>数值模拟前后处理软件功能升级</a:t>
            </a:r>
            <a:endParaRPr lang="zh-CN" altLang="en-US" sz="1100" dirty="0">
              <a:solidFill>
                <a:srgbClr val="FF0000"/>
              </a:solidFill>
              <a:ea typeface="黑体" panose="02010609060101010101" pitchFamily="49" charset="-122"/>
            </a:endParaRPr>
          </a:p>
        </p:txBody>
      </p:sp>
      <p:sp>
        <p:nvSpPr>
          <p:cNvPr id="6" name="矩形 5"/>
          <p:cNvSpPr/>
          <p:nvPr/>
        </p:nvSpPr>
        <p:spPr>
          <a:xfrm>
            <a:off x="2003859" y="2947137"/>
            <a:ext cx="7853205" cy="481863"/>
          </a:xfrm>
          <a:prstGeom prst="rect">
            <a:avLst/>
          </a:prstGeom>
        </p:spPr>
        <p:txBody>
          <a:bodyPr wrap="square">
            <a:spAutoFit/>
          </a:bodyPr>
          <a:lstStyle/>
          <a:p>
            <a:pPr algn="ctr">
              <a:lnSpc>
                <a:spcPct val="150000"/>
              </a:lnSpc>
              <a:buFont typeface="Arial" panose="020B0604020202020204" pitchFamily="34" charset="0"/>
              <a:buNone/>
            </a:pPr>
            <a:r>
              <a:rPr lang="zh-CN" altLang="en-US" sz="2000" b="1" dirty="0">
                <a:solidFill>
                  <a:srgbClr val="003399"/>
                </a:solidFill>
                <a:latin typeface="宋体" panose="02010600030101010101" pitchFamily="2" charset="-122"/>
                <a:ea typeface="黑体" panose="02010609060101010101" charset="-122"/>
              </a:rPr>
              <a:t>汇报人：张力</a:t>
            </a:r>
            <a:r>
              <a:rPr lang="en-US" altLang="zh-CN" sz="2000" b="1" dirty="0">
                <a:solidFill>
                  <a:srgbClr val="003399"/>
                </a:solidFill>
                <a:latin typeface="宋体" panose="02010600030101010101" pitchFamily="2" charset="-122"/>
                <a:ea typeface="黑体" panose="02010609060101010101" charset="-122"/>
              </a:rPr>
              <a:t>		</a:t>
            </a:r>
            <a:r>
              <a:rPr lang="zh-CN" altLang="en-US" sz="2000" b="1" dirty="0">
                <a:latin typeface="宋体" panose="02010600030101010101" pitchFamily="2" charset="-122"/>
                <a:ea typeface="黑体" panose="02010609060101010101" charset="-122"/>
              </a:rPr>
              <a:t>北京沃海德石油技术有限公司</a:t>
            </a:r>
            <a:r>
              <a:rPr lang="en-US" altLang="zh-CN" sz="2000" b="1" dirty="0">
                <a:latin typeface="宋体" panose="02010600030101010101" pitchFamily="2" charset="-122"/>
                <a:ea typeface="黑体" panose="02010609060101010101" charset="-122"/>
              </a:rPr>
              <a:t>2023</a:t>
            </a:r>
            <a:r>
              <a:rPr lang="zh-CN" altLang="en-US" sz="2000" b="1" dirty="0">
                <a:latin typeface="宋体" panose="02010600030101010101" pitchFamily="2" charset="-122"/>
                <a:ea typeface="黑体" panose="02010609060101010101" charset="-122"/>
              </a:rPr>
              <a:t>年</a:t>
            </a:r>
            <a:r>
              <a:rPr lang="en-US" altLang="zh-CN" sz="2000" b="1" dirty="0">
                <a:latin typeface="宋体" panose="02010600030101010101" pitchFamily="2" charset="-122"/>
                <a:ea typeface="黑体" panose="02010609060101010101" charset="-122"/>
              </a:rPr>
              <a:t>11</a:t>
            </a:r>
            <a:r>
              <a:rPr lang="zh-CN" altLang="en-US" sz="2000" b="1" dirty="0">
                <a:latin typeface="宋体" panose="02010600030101010101" pitchFamily="2" charset="-122"/>
                <a:ea typeface="黑体" panose="02010609060101010101"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p:cNvSpPr txBox="1">
            <a:spLocks noChangeArrowheads="1"/>
          </p:cNvSpPr>
          <p:nvPr/>
        </p:nvSpPr>
        <p:spPr bwMode="auto">
          <a:xfrm>
            <a:off x="9505563" y="1988841"/>
            <a:ext cx="166199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r>
              <a:rPr lang="zh-CN" altLang="en-US" sz="9600" dirty="0">
                <a:solidFill>
                  <a:schemeClr val="bg1"/>
                </a:solidFill>
                <a:latin typeface="微软雅黑" panose="020B0503020204020204" pitchFamily="34" charset="-122"/>
                <a:ea typeface="微软雅黑" panose="020B0503020204020204" pitchFamily="34" charset="-122"/>
              </a:rPr>
              <a:t>目录</a:t>
            </a:r>
          </a:p>
        </p:txBody>
      </p:sp>
      <p:sp>
        <p:nvSpPr>
          <p:cNvPr id="3" name="TextBox 17"/>
          <p:cNvSpPr txBox="1"/>
          <p:nvPr/>
        </p:nvSpPr>
        <p:spPr>
          <a:xfrm>
            <a:off x="10702632" y="2122191"/>
            <a:ext cx="595099" cy="2135187"/>
          </a:xfrm>
          <a:prstGeom prst="rect">
            <a:avLst/>
          </a:prstGeom>
          <a:noFill/>
        </p:spPr>
        <p:txBody>
          <a:bodyPr vert="eaVert">
            <a:spAutoFit/>
          </a:bodyPr>
          <a:lstStyle>
            <a:defPPr>
              <a:defRPr lang="zh-CN"/>
            </a:defPPr>
            <a:lvl1pPr>
              <a:defRPr sz="3200">
                <a:solidFill>
                  <a:schemeClr val="tx1">
                    <a:lumMod val="85000"/>
                    <a:lumOff val="15000"/>
                  </a:schemeClr>
                </a:solidFill>
                <a:latin typeface="华康海报体W12(P)" panose="040B0C00000000000000" pitchFamily="82" charset="-122"/>
                <a:ea typeface="华康海报体W12(P)" panose="040B0C00000000000000" pitchFamily="82" charset="-122"/>
              </a:defRPr>
            </a:lvl1pPr>
          </a:lstStyle>
          <a:p>
            <a:pPr>
              <a:defRPr/>
            </a:pPr>
            <a:r>
              <a:rPr lang="en-US" altLang="zh-CN" sz="2665" dirty="0">
                <a:solidFill>
                  <a:schemeClr val="bg1"/>
                </a:solidFill>
                <a:latin typeface="微软雅黑" panose="020B0503020204020204" pitchFamily="34" charset="-122"/>
                <a:ea typeface="微软雅黑" panose="020B0503020204020204" pitchFamily="34" charset="-122"/>
              </a:rPr>
              <a:t>contents</a:t>
            </a:r>
            <a:endParaRPr lang="zh-CN" altLang="en-US" sz="2665" dirty="0">
              <a:solidFill>
                <a:schemeClr val="bg1"/>
              </a:solidFill>
              <a:latin typeface="微软雅黑" panose="020B0503020204020204" pitchFamily="34" charset="-122"/>
              <a:ea typeface="微软雅黑" panose="020B0503020204020204" pitchFamily="34" charset="-122"/>
            </a:endParaRPr>
          </a:p>
        </p:txBody>
      </p:sp>
      <p:sp>
        <p:nvSpPr>
          <p:cNvPr id="38" name="TextBox 1"/>
          <p:cNvSpPr txBox="1"/>
          <p:nvPr/>
        </p:nvSpPr>
        <p:spPr>
          <a:xfrm>
            <a:off x="1815547" y="2055953"/>
            <a:ext cx="6336704" cy="3140155"/>
          </a:xfrm>
          <a:prstGeom prst="rect">
            <a:avLst/>
          </a:prstGeom>
          <a:noFill/>
          <a:ln>
            <a:noFill/>
          </a:ln>
        </p:spPr>
        <p:txBody>
          <a:bodyPr wrap="square" rtlCol="0">
            <a:spAutoFit/>
          </a:bodyPr>
          <a:lstStyle/>
          <a:p>
            <a:pPr>
              <a:lnSpc>
                <a:spcPct val="250000"/>
              </a:lnSpc>
            </a:pPr>
            <a:r>
              <a:rPr lang="zh-CN" altLang="en-US" sz="2800" b="1" dirty="0">
                <a:latin typeface="微软雅黑" panose="020B0503020204020204" pitchFamily="34" charset="-122"/>
                <a:ea typeface="微软雅黑" panose="020B0503020204020204" pitchFamily="34" charset="-122"/>
              </a:rPr>
              <a:t>一、规定研究任务及指标完成情况</a:t>
            </a:r>
          </a:p>
          <a:p>
            <a:pPr>
              <a:lnSpc>
                <a:spcPct val="250000"/>
              </a:lnSpc>
            </a:pPr>
            <a:r>
              <a:rPr lang="zh-CN" altLang="en-US" sz="2800" b="1" dirty="0">
                <a:solidFill>
                  <a:srgbClr val="FF0000"/>
                </a:solidFill>
                <a:latin typeface="微软雅黑" panose="020B0503020204020204" pitchFamily="34" charset="-122"/>
                <a:ea typeface="微软雅黑" panose="020B0503020204020204" pitchFamily="34" charset="-122"/>
              </a:rPr>
              <a:t>二、创新成果</a:t>
            </a:r>
            <a:r>
              <a:rPr lang="zh-CN" altLang="en-US" sz="2800" b="1" dirty="0">
                <a:latin typeface="微软雅黑" panose="020B0503020204020204" pitchFamily="34" charset="-122"/>
                <a:ea typeface="微软雅黑" panose="020B0503020204020204" pitchFamily="34" charset="-122"/>
              </a:rPr>
              <a:t> </a:t>
            </a:r>
          </a:p>
          <a:p>
            <a:pPr>
              <a:lnSpc>
                <a:spcPct val="250000"/>
              </a:lnSpc>
            </a:pPr>
            <a:r>
              <a:rPr lang="zh-CN" altLang="en-US" sz="2800" b="1" dirty="0">
                <a:latin typeface="微软雅黑" panose="020B0503020204020204" pitchFamily="34" charset="-122"/>
                <a:ea typeface="微软雅黑" panose="020B0503020204020204" pitchFamily="34" charset="-122"/>
              </a:rPr>
              <a:t>三、项目成果应用</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 name="Text Box 25">
            <a:extLst>
              <a:ext uri="{FF2B5EF4-FFF2-40B4-BE49-F238E27FC236}">
                <a16:creationId xmlns:a16="http://schemas.microsoft.com/office/drawing/2014/main" id="{641D0435-8169-2ABA-BA6A-113A4C28E24D}"/>
              </a:ext>
            </a:extLst>
          </p:cNvPr>
          <p:cNvSpPr>
            <a:spLocks noChangeArrowheads="1"/>
          </p:cNvSpPr>
          <p:nvPr/>
        </p:nvSpPr>
        <p:spPr bwMode="auto">
          <a:xfrm>
            <a:off x="468431" y="1624426"/>
            <a:ext cx="11549818" cy="367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1</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lang="zh-CN" altLang="en-US" sz="3200" b="1" dirty="0">
                <a:solidFill>
                  <a:srgbClr val="FF0000"/>
                </a:solidFill>
                <a:latin typeface="宋体" panose="02010600030101010101" pitchFamily="2" charset="-122"/>
                <a:ea typeface="宋体" panose="02010600030101010101" pitchFamily="2" charset="-122"/>
              </a:rPr>
              <a:t>完成 </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模拟数据准备的集成化导航界面</a:t>
            </a:r>
            <a:endParaRPr kumimoji="0" lang="zh-CN" altLang="zh-CN" sz="32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完善 </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Karstsim</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不同版本模拟器的兼容</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历史拟合参数修改的流程化管理</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完善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数据结果可视化分析模块优化升级</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EPCP</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平台</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flexnet</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许可改造工作和测试部署</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6" name="矩形 5">
            <a:extLst>
              <a:ext uri="{FF2B5EF4-FFF2-40B4-BE49-F238E27FC236}">
                <a16:creationId xmlns:a16="http://schemas.microsoft.com/office/drawing/2014/main" id="{2A56A62E-27A0-1F68-13AE-01867CF17B6B}"/>
              </a:ext>
            </a:extLst>
          </p:cNvPr>
          <p:cNvSpPr/>
          <p:nvPr/>
        </p:nvSpPr>
        <p:spPr>
          <a:xfrm>
            <a:off x="293615" y="2248251"/>
            <a:ext cx="1628453" cy="461638"/>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模拟参数</a:t>
            </a:r>
            <a:endParaRPr lang="zh-CN" altLang="en-US" sz="2400" dirty="0"/>
          </a:p>
        </p:txBody>
      </p:sp>
      <p:sp>
        <p:nvSpPr>
          <p:cNvPr id="7" name="矩形 6">
            <a:extLst>
              <a:ext uri="{FF2B5EF4-FFF2-40B4-BE49-F238E27FC236}">
                <a16:creationId xmlns:a16="http://schemas.microsoft.com/office/drawing/2014/main" id="{0DC831E6-8BB8-3A01-E503-16275F105CE7}"/>
              </a:ext>
            </a:extLst>
          </p:cNvPr>
          <p:cNvSpPr/>
          <p:nvPr/>
        </p:nvSpPr>
        <p:spPr>
          <a:xfrm>
            <a:off x="293623" y="2764598"/>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网格数据</a:t>
            </a:r>
            <a:endParaRPr lang="zh-CN" altLang="en-US" sz="2400" dirty="0"/>
          </a:p>
        </p:txBody>
      </p:sp>
      <p:sp>
        <p:nvSpPr>
          <p:cNvPr id="8" name="矩形 7">
            <a:extLst>
              <a:ext uri="{FF2B5EF4-FFF2-40B4-BE49-F238E27FC236}">
                <a16:creationId xmlns:a16="http://schemas.microsoft.com/office/drawing/2014/main" id="{721E6606-5884-D900-5A28-37ABC9913AAE}"/>
              </a:ext>
            </a:extLst>
          </p:cNvPr>
          <p:cNvSpPr/>
          <p:nvPr/>
        </p:nvSpPr>
        <p:spPr>
          <a:xfrm>
            <a:off x="293616" y="3235714"/>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离散缝洞</a:t>
            </a:r>
            <a:endParaRPr lang="zh-CN" altLang="en-US" sz="2400" dirty="0"/>
          </a:p>
        </p:txBody>
      </p:sp>
      <p:sp>
        <p:nvSpPr>
          <p:cNvPr id="9" name="矩形 8">
            <a:extLst>
              <a:ext uri="{FF2B5EF4-FFF2-40B4-BE49-F238E27FC236}">
                <a16:creationId xmlns:a16="http://schemas.microsoft.com/office/drawing/2014/main" id="{01998ED0-C300-ECC2-D40A-85E12817D630}"/>
              </a:ext>
            </a:extLst>
          </p:cNvPr>
          <p:cNvSpPr/>
          <p:nvPr/>
        </p:nvSpPr>
        <p:spPr>
          <a:xfrm>
            <a:off x="293616" y="3743009"/>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高压物性</a:t>
            </a:r>
            <a:endParaRPr lang="zh-CN" altLang="en-US" sz="2400" dirty="0"/>
          </a:p>
        </p:txBody>
      </p:sp>
      <p:sp>
        <p:nvSpPr>
          <p:cNvPr id="10" name="矩形 9">
            <a:extLst>
              <a:ext uri="{FF2B5EF4-FFF2-40B4-BE49-F238E27FC236}">
                <a16:creationId xmlns:a16="http://schemas.microsoft.com/office/drawing/2014/main" id="{63990BB1-A56D-CA5B-ADF0-3738FBDB0361}"/>
              </a:ext>
            </a:extLst>
          </p:cNvPr>
          <p:cNvSpPr/>
          <p:nvPr/>
        </p:nvSpPr>
        <p:spPr>
          <a:xfrm>
            <a:off x="293616" y="4247841"/>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相平衡</a:t>
            </a:r>
            <a:endParaRPr lang="zh-CN" altLang="en-US" sz="2400" dirty="0"/>
          </a:p>
        </p:txBody>
      </p:sp>
      <p:sp>
        <p:nvSpPr>
          <p:cNvPr id="11" name="矩形 10">
            <a:extLst>
              <a:ext uri="{FF2B5EF4-FFF2-40B4-BE49-F238E27FC236}">
                <a16:creationId xmlns:a16="http://schemas.microsoft.com/office/drawing/2014/main" id="{38FD0B15-AD39-3027-629E-BBFF1DBE7FCA}"/>
              </a:ext>
            </a:extLst>
          </p:cNvPr>
          <p:cNvSpPr/>
          <p:nvPr/>
        </p:nvSpPr>
        <p:spPr>
          <a:xfrm>
            <a:off x="293616" y="4718957"/>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井数据</a:t>
            </a:r>
            <a:endParaRPr lang="zh-CN" altLang="en-US" sz="2400" dirty="0"/>
          </a:p>
        </p:txBody>
      </p:sp>
      <p:sp>
        <p:nvSpPr>
          <p:cNvPr id="12" name="矩形 11">
            <a:extLst>
              <a:ext uri="{FF2B5EF4-FFF2-40B4-BE49-F238E27FC236}">
                <a16:creationId xmlns:a16="http://schemas.microsoft.com/office/drawing/2014/main" id="{8AE73B2C-881D-BDBE-EA22-479F490538B4}"/>
              </a:ext>
            </a:extLst>
          </p:cNvPr>
          <p:cNvSpPr/>
          <p:nvPr/>
        </p:nvSpPr>
        <p:spPr>
          <a:xfrm>
            <a:off x="293616" y="5190073"/>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初始化</a:t>
            </a:r>
            <a:endParaRPr lang="zh-CN" altLang="en-US" sz="2400" dirty="0"/>
          </a:p>
        </p:txBody>
      </p:sp>
      <p:sp>
        <p:nvSpPr>
          <p:cNvPr id="14" name="矩形 13">
            <a:extLst>
              <a:ext uri="{FF2B5EF4-FFF2-40B4-BE49-F238E27FC236}">
                <a16:creationId xmlns:a16="http://schemas.microsoft.com/office/drawing/2014/main" id="{F0B87516-9B0C-F979-F28C-FE1F4C2EE8B2}"/>
              </a:ext>
            </a:extLst>
          </p:cNvPr>
          <p:cNvSpPr/>
          <p:nvPr/>
        </p:nvSpPr>
        <p:spPr>
          <a:xfrm>
            <a:off x="293616" y="5650172"/>
            <a:ext cx="1628453" cy="347621"/>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41F6"/>
                </a:solidFill>
              </a:rPr>
              <a:t>求解参数</a:t>
            </a:r>
            <a:endParaRPr lang="zh-CN" altLang="en-US" sz="2400" dirty="0"/>
          </a:p>
        </p:txBody>
      </p:sp>
      <p:sp>
        <p:nvSpPr>
          <p:cNvPr id="18" name="矩形 17">
            <a:extLst>
              <a:ext uri="{FF2B5EF4-FFF2-40B4-BE49-F238E27FC236}">
                <a16:creationId xmlns:a16="http://schemas.microsoft.com/office/drawing/2014/main" id="{0453AFAC-C024-1E08-A0A5-EC2970B05E5A}"/>
              </a:ext>
            </a:extLst>
          </p:cNvPr>
          <p:cNvSpPr/>
          <p:nvPr/>
        </p:nvSpPr>
        <p:spPr>
          <a:xfrm>
            <a:off x="3511149" y="917455"/>
            <a:ext cx="6437590"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sp>
        <p:nvSpPr>
          <p:cNvPr id="22" name="梯形 21">
            <a:extLst>
              <a:ext uri="{FF2B5EF4-FFF2-40B4-BE49-F238E27FC236}">
                <a16:creationId xmlns:a16="http://schemas.microsoft.com/office/drawing/2014/main" id="{11E93A8B-0620-5C06-6E5A-C8624215CD86}"/>
              </a:ext>
            </a:extLst>
          </p:cNvPr>
          <p:cNvSpPr/>
          <p:nvPr/>
        </p:nvSpPr>
        <p:spPr>
          <a:xfrm>
            <a:off x="2284639" y="5490936"/>
            <a:ext cx="8890611" cy="585535"/>
          </a:xfrm>
          <a:prstGeom prst="trapezoi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方便地创建、保存、读取和编辑：模型、参数等数据文件</a:t>
            </a:r>
          </a:p>
        </p:txBody>
      </p:sp>
      <p:sp>
        <p:nvSpPr>
          <p:cNvPr id="13" name="文本框 12">
            <a:extLst>
              <a:ext uri="{FF2B5EF4-FFF2-40B4-BE49-F238E27FC236}">
                <a16:creationId xmlns:a16="http://schemas.microsoft.com/office/drawing/2014/main" id="{68248D79-C810-3401-D1BC-8DFD965A3C5B}"/>
              </a:ext>
            </a:extLst>
          </p:cNvPr>
          <p:cNvSpPr txBox="1"/>
          <p:nvPr/>
        </p:nvSpPr>
        <p:spPr>
          <a:xfrm>
            <a:off x="6729945" y="4655997"/>
            <a:ext cx="5288304" cy="769441"/>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总览数据概要、自动检查数据完备性</a:t>
            </a:r>
            <a:r>
              <a:rPr lang="zh-CN" altLang="en-US" sz="2000" dirty="0">
                <a:solidFill>
                  <a:srgbClr val="0000FF"/>
                </a:solidFill>
                <a:latin typeface="微软雅黑" panose="020B0503020204020204" pitchFamily="34" charset="-122"/>
                <a:ea typeface="微软雅黑" panose="020B0503020204020204" pitchFamily="34" charset="-122"/>
              </a:rPr>
              <a:t>，解决了：</a:t>
            </a:r>
            <a:r>
              <a:rPr lang="zh-CN" altLang="en-US" sz="1600" i="1" strike="sngStrike" dirty="0">
                <a:solidFill>
                  <a:schemeClr val="accent5">
                    <a:lumMod val="60000"/>
                    <a:lumOff val="40000"/>
                  </a:schemeClr>
                </a:solidFill>
              </a:rPr>
              <a:t>数据展示不够直观数据展示不够直观的问题</a:t>
            </a:r>
            <a:endParaRPr lang="zh-CN" altLang="en-US" sz="2000" dirty="0"/>
          </a:p>
        </p:txBody>
      </p:sp>
      <p:sp>
        <p:nvSpPr>
          <p:cNvPr id="24" name="文本框 23">
            <a:extLst>
              <a:ext uri="{FF2B5EF4-FFF2-40B4-BE49-F238E27FC236}">
                <a16:creationId xmlns:a16="http://schemas.microsoft.com/office/drawing/2014/main" id="{3C939A4D-58B2-D6DA-54DA-B012C96BDF0E}"/>
              </a:ext>
            </a:extLst>
          </p:cNvPr>
          <p:cNvSpPr txBox="1"/>
          <p:nvPr/>
        </p:nvSpPr>
        <p:spPr>
          <a:xfrm>
            <a:off x="2096303" y="4583374"/>
            <a:ext cx="4633641" cy="1200329"/>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集成化导航界面、参数文件一键式生成</a:t>
            </a:r>
            <a:r>
              <a:rPr lang="zh-CN" altLang="en-US" sz="2000" i="1" strike="sngStrike" dirty="0">
                <a:solidFill>
                  <a:schemeClr val="accent5">
                    <a:lumMod val="60000"/>
                    <a:lumOff val="40000"/>
                  </a:schemeClr>
                </a:solidFill>
              </a:rPr>
              <a:t>功能散乱参数编辑使用不便</a:t>
            </a:r>
            <a:endParaRPr lang="en-US" altLang="zh-CN" sz="2400" i="1" strike="sngStrike" dirty="0">
              <a:solidFill>
                <a:schemeClr val="accent5">
                  <a:lumMod val="60000"/>
                  <a:lumOff val="40000"/>
                </a:schemeClr>
              </a:solidFill>
            </a:endParaRPr>
          </a:p>
          <a:p>
            <a:endParaRPr lang="zh-CN" altLang="en-US" sz="2400" dirty="0"/>
          </a:p>
        </p:txBody>
      </p:sp>
      <p:sp>
        <p:nvSpPr>
          <p:cNvPr id="35" name="文本框 34">
            <a:extLst>
              <a:ext uri="{FF2B5EF4-FFF2-40B4-BE49-F238E27FC236}">
                <a16:creationId xmlns:a16="http://schemas.microsoft.com/office/drawing/2014/main" id="{69DE9B90-1D8C-7B9E-B7A8-643A31E3DF4F}"/>
              </a:ext>
            </a:extLst>
          </p:cNvPr>
          <p:cNvSpPr txBox="1"/>
          <p:nvPr/>
        </p:nvSpPr>
        <p:spPr>
          <a:xfrm>
            <a:off x="181640" y="1023960"/>
            <a:ext cx="1914663" cy="1200329"/>
          </a:xfrm>
          <a:prstGeom prst="rect">
            <a:avLst/>
          </a:prstGeom>
          <a:noFill/>
        </p:spPr>
        <p:txBody>
          <a:bodyPr wrap="square" rtlCol="0">
            <a:spAutoFit/>
          </a:bodyPr>
          <a:lstStyle/>
          <a:p>
            <a:r>
              <a:rPr lang="zh-CN" altLang="en-US" sz="2400" dirty="0">
                <a:solidFill>
                  <a:srgbClr val="0000FF"/>
                </a:solidFill>
              </a:rPr>
              <a:t>集成了模型、参数等全部数据内容</a:t>
            </a:r>
          </a:p>
        </p:txBody>
      </p:sp>
      <p:pic>
        <p:nvPicPr>
          <p:cNvPr id="37" name="图片 36">
            <a:extLst>
              <a:ext uri="{FF2B5EF4-FFF2-40B4-BE49-F238E27FC236}">
                <a16:creationId xmlns:a16="http://schemas.microsoft.com/office/drawing/2014/main" id="{865F0745-19B1-11EE-E2E8-CF561922FD61}"/>
              </a:ext>
            </a:extLst>
          </p:cNvPr>
          <p:cNvPicPr>
            <a:picLocks noChangeAspect="1"/>
          </p:cNvPicPr>
          <p:nvPr/>
        </p:nvPicPr>
        <p:blipFill>
          <a:blip r:embed="rId2"/>
          <a:stretch>
            <a:fillRect/>
          </a:stretch>
        </p:blipFill>
        <p:spPr>
          <a:xfrm>
            <a:off x="2197915" y="1602736"/>
            <a:ext cx="8076654" cy="30024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B1775A-F3C8-6AFB-69C7-CC90D81BE1B2}"/>
              </a:ext>
            </a:extLst>
          </p:cNvPr>
          <p:cNvPicPr>
            <a:picLocks noChangeAspect="1"/>
          </p:cNvPicPr>
          <p:nvPr/>
        </p:nvPicPr>
        <p:blipFill>
          <a:blip r:embed="rId2"/>
          <a:stretch>
            <a:fillRect/>
          </a:stretch>
        </p:blipFill>
        <p:spPr>
          <a:xfrm>
            <a:off x="106137" y="1156643"/>
            <a:ext cx="7704363" cy="4565253"/>
          </a:xfrm>
          <a:prstGeom prst="rect">
            <a:avLst/>
          </a:prstGeom>
          <a:ln>
            <a:solidFill>
              <a:srgbClr val="FF0000"/>
            </a:solidFill>
          </a:ln>
        </p:spPr>
      </p:pic>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8" name="矩形 17">
            <a:extLst>
              <a:ext uri="{FF2B5EF4-FFF2-40B4-BE49-F238E27FC236}">
                <a16:creationId xmlns:a16="http://schemas.microsoft.com/office/drawing/2014/main" id="{0453AFAC-C024-1E08-A0A5-EC2970B05E5A}"/>
              </a:ext>
            </a:extLst>
          </p:cNvPr>
          <p:cNvSpPr/>
          <p:nvPr/>
        </p:nvSpPr>
        <p:spPr>
          <a:xfrm>
            <a:off x="3225923" y="947772"/>
            <a:ext cx="6437590"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sp>
        <p:nvSpPr>
          <p:cNvPr id="22" name="梯形 21">
            <a:extLst>
              <a:ext uri="{FF2B5EF4-FFF2-40B4-BE49-F238E27FC236}">
                <a16:creationId xmlns:a16="http://schemas.microsoft.com/office/drawing/2014/main" id="{11E93A8B-0620-5C06-6E5A-C8624215CD86}"/>
              </a:ext>
            </a:extLst>
          </p:cNvPr>
          <p:cNvSpPr/>
          <p:nvPr/>
        </p:nvSpPr>
        <p:spPr>
          <a:xfrm>
            <a:off x="2141764" y="5721896"/>
            <a:ext cx="8890611" cy="376664"/>
          </a:xfrm>
          <a:prstGeom prst="trapezoi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00FF"/>
                </a:solidFill>
                <a:latin typeface="微软雅黑" panose="020B0503020204020204" pitchFamily="34" charset="-122"/>
                <a:ea typeface="微软雅黑" panose="020B0503020204020204" pitchFamily="34" charset="-122"/>
              </a:rPr>
              <a:t>集成化导航界面、参数文件一键式生成</a:t>
            </a:r>
            <a:r>
              <a:rPr lang="zh-CN" altLang="en-US" i="1" strike="sngStrike" dirty="0">
                <a:solidFill>
                  <a:schemeClr val="accent5">
                    <a:lumMod val="60000"/>
                    <a:lumOff val="40000"/>
                  </a:schemeClr>
                </a:solidFill>
              </a:rPr>
              <a:t>功能散乱参数编辑使用不便</a:t>
            </a:r>
            <a:endParaRPr lang="en-US" altLang="zh-CN" sz="2000" i="1" strike="sngStrike" dirty="0">
              <a:solidFill>
                <a:schemeClr val="accent5">
                  <a:lumMod val="60000"/>
                  <a:lumOff val="40000"/>
                </a:schemeClr>
              </a:solidFill>
            </a:endParaRPr>
          </a:p>
        </p:txBody>
      </p:sp>
      <p:pic>
        <p:nvPicPr>
          <p:cNvPr id="27" name="图片 26">
            <a:extLst>
              <a:ext uri="{FF2B5EF4-FFF2-40B4-BE49-F238E27FC236}">
                <a16:creationId xmlns:a16="http://schemas.microsoft.com/office/drawing/2014/main" id="{D0A062CE-5DA2-C099-7EBE-48687EA4BAF9}"/>
              </a:ext>
            </a:extLst>
          </p:cNvPr>
          <p:cNvPicPr>
            <a:picLocks noChangeAspect="1"/>
          </p:cNvPicPr>
          <p:nvPr/>
        </p:nvPicPr>
        <p:blipFill rotWithShape="1">
          <a:blip r:embed="rId3"/>
          <a:srcRect r="4985"/>
          <a:stretch/>
        </p:blipFill>
        <p:spPr>
          <a:xfrm>
            <a:off x="1533526" y="2377405"/>
            <a:ext cx="4932000" cy="2004095"/>
          </a:xfrm>
          <a:prstGeom prst="rect">
            <a:avLst/>
          </a:prstGeom>
          <a:ln>
            <a:solidFill>
              <a:srgbClr val="FF0000"/>
            </a:solidFill>
          </a:ln>
        </p:spPr>
      </p:pic>
      <p:pic>
        <p:nvPicPr>
          <p:cNvPr id="29" name="图片 28">
            <a:extLst>
              <a:ext uri="{FF2B5EF4-FFF2-40B4-BE49-F238E27FC236}">
                <a16:creationId xmlns:a16="http://schemas.microsoft.com/office/drawing/2014/main" id="{4D2A85A7-D08B-C893-E778-01B141B541CB}"/>
              </a:ext>
            </a:extLst>
          </p:cNvPr>
          <p:cNvPicPr>
            <a:picLocks noChangeAspect="1"/>
          </p:cNvPicPr>
          <p:nvPr/>
        </p:nvPicPr>
        <p:blipFill>
          <a:blip r:embed="rId4"/>
          <a:stretch>
            <a:fillRect/>
          </a:stretch>
        </p:blipFill>
        <p:spPr>
          <a:xfrm>
            <a:off x="2121042" y="2911943"/>
            <a:ext cx="3430921" cy="1442631"/>
          </a:xfrm>
          <a:prstGeom prst="rect">
            <a:avLst/>
          </a:prstGeom>
          <a:ln>
            <a:solidFill>
              <a:srgbClr val="FF0000"/>
            </a:solidFill>
          </a:ln>
        </p:spPr>
      </p:pic>
      <p:pic>
        <p:nvPicPr>
          <p:cNvPr id="31" name="图片 30">
            <a:extLst>
              <a:ext uri="{FF2B5EF4-FFF2-40B4-BE49-F238E27FC236}">
                <a16:creationId xmlns:a16="http://schemas.microsoft.com/office/drawing/2014/main" id="{01508969-FDFF-69E3-5F01-5FA78CB3EA3C}"/>
              </a:ext>
            </a:extLst>
          </p:cNvPr>
          <p:cNvPicPr>
            <a:picLocks noChangeAspect="1"/>
          </p:cNvPicPr>
          <p:nvPr/>
        </p:nvPicPr>
        <p:blipFill>
          <a:blip r:embed="rId5"/>
          <a:stretch>
            <a:fillRect/>
          </a:stretch>
        </p:blipFill>
        <p:spPr>
          <a:xfrm>
            <a:off x="2724150" y="3248768"/>
            <a:ext cx="3915889" cy="1901433"/>
          </a:xfrm>
          <a:prstGeom prst="rect">
            <a:avLst/>
          </a:prstGeom>
          <a:ln>
            <a:solidFill>
              <a:srgbClr val="FF0000"/>
            </a:solidFill>
          </a:ln>
        </p:spPr>
      </p:pic>
      <p:pic>
        <p:nvPicPr>
          <p:cNvPr id="33" name="图片 32">
            <a:extLst>
              <a:ext uri="{FF2B5EF4-FFF2-40B4-BE49-F238E27FC236}">
                <a16:creationId xmlns:a16="http://schemas.microsoft.com/office/drawing/2014/main" id="{293CAE5E-584D-FD56-8C9E-B76ADA5674D9}"/>
              </a:ext>
            </a:extLst>
          </p:cNvPr>
          <p:cNvPicPr>
            <a:picLocks noChangeAspect="1"/>
          </p:cNvPicPr>
          <p:nvPr/>
        </p:nvPicPr>
        <p:blipFill>
          <a:blip r:embed="rId6"/>
          <a:stretch>
            <a:fillRect/>
          </a:stretch>
        </p:blipFill>
        <p:spPr>
          <a:xfrm>
            <a:off x="3430213" y="3579910"/>
            <a:ext cx="5294688" cy="1454661"/>
          </a:xfrm>
          <a:prstGeom prst="rect">
            <a:avLst/>
          </a:prstGeom>
          <a:ln>
            <a:solidFill>
              <a:srgbClr val="FF0000"/>
            </a:solidFill>
          </a:ln>
        </p:spPr>
      </p:pic>
      <p:pic>
        <p:nvPicPr>
          <p:cNvPr id="36" name="图片 35">
            <a:extLst>
              <a:ext uri="{FF2B5EF4-FFF2-40B4-BE49-F238E27FC236}">
                <a16:creationId xmlns:a16="http://schemas.microsoft.com/office/drawing/2014/main" id="{AA5B0D88-9A3D-70F0-4617-8F7965B5B412}"/>
              </a:ext>
            </a:extLst>
          </p:cNvPr>
          <p:cNvPicPr>
            <a:picLocks noChangeAspect="1"/>
          </p:cNvPicPr>
          <p:nvPr/>
        </p:nvPicPr>
        <p:blipFill>
          <a:blip r:embed="rId7"/>
          <a:stretch>
            <a:fillRect/>
          </a:stretch>
        </p:blipFill>
        <p:spPr>
          <a:xfrm>
            <a:off x="4391556" y="4219189"/>
            <a:ext cx="4391025" cy="1337890"/>
          </a:xfrm>
          <a:prstGeom prst="rect">
            <a:avLst/>
          </a:prstGeom>
          <a:ln>
            <a:solidFill>
              <a:srgbClr val="FF0000"/>
            </a:solidFill>
          </a:ln>
        </p:spPr>
      </p:pic>
      <p:pic>
        <p:nvPicPr>
          <p:cNvPr id="39" name="图片 38">
            <a:extLst>
              <a:ext uri="{FF2B5EF4-FFF2-40B4-BE49-F238E27FC236}">
                <a16:creationId xmlns:a16="http://schemas.microsoft.com/office/drawing/2014/main" id="{AC79856A-8169-B518-FFB4-B7414BB6B513}"/>
              </a:ext>
            </a:extLst>
          </p:cNvPr>
          <p:cNvPicPr>
            <a:picLocks noChangeAspect="1"/>
          </p:cNvPicPr>
          <p:nvPr/>
        </p:nvPicPr>
        <p:blipFill>
          <a:blip r:embed="rId8"/>
          <a:stretch>
            <a:fillRect/>
          </a:stretch>
        </p:blipFill>
        <p:spPr>
          <a:xfrm>
            <a:off x="4005666" y="1800796"/>
            <a:ext cx="4391025" cy="1434083"/>
          </a:xfrm>
          <a:prstGeom prst="rect">
            <a:avLst/>
          </a:prstGeom>
          <a:ln>
            <a:solidFill>
              <a:srgbClr val="FF0000"/>
            </a:solidFill>
          </a:ln>
        </p:spPr>
      </p:pic>
      <p:pic>
        <p:nvPicPr>
          <p:cNvPr id="41" name="图片 40">
            <a:extLst>
              <a:ext uri="{FF2B5EF4-FFF2-40B4-BE49-F238E27FC236}">
                <a16:creationId xmlns:a16="http://schemas.microsoft.com/office/drawing/2014/main" id="{D5A65B23-5A9D-56AF-8DE3-5061B4D41868}"/>
              </a:ext>
            </a:extLst>
          </p:cNvPr>
          <p:cNvPicPr>
            <a:picLocks noChangeAspect="1"/>
          </p:cNvPicPr>
          <p:nvPr/>
        </p:nvPicPr>
        <p:blipFill>
          <a:blip r:embed="rId9"/>
          <a:stretch>
            <a:fillRect/>
          </a:stretch>
        </p:blipFill>
        <p:spPr>
          <a:xfrm>
            <a:off x="5977140" y="1550185"/>
            <a:ext cx="4252912" cy="1340820"/>
          </a:xfrm>
          <a:prstGeom prst="rect">
            <a:avLst/>
          </a:prstGeom>
          <a:ln>
            <a:solidFill>
              <a:srgbClr val="FF0000"/>
            </a:solidFill>
          </a:ln>
        </p:spPr>
      </p:pic>
      <p:sp>
        <p:nvSpPr>
          <p:cNvPr id="42" name="文本框 41">
            <a:extLst>
              <a:ext uri="{FF2B5EF4-FFF2-40B4-BE49-F238E27FC236}">
                <a16:creationId xmlns:a16="http://schemas.microsoft.com/office/drawing/2014/main" id="{00F45695-F645-6443-50EE-291FBA914D6F}"/>
              </a:ext>
            </a:extLst>
          </p:cNvPr>
          <p:cNvSpPr txBox="1"/>
          <p:nvPr/>
        </p:nvSpPr>
        <p:spPr>
          <a:xfrm>
            <a:off x="8771843" y="3284547"/>
            <a:ext cx="2866494" cy="2308324"/>
          </a:xfrm>
          <a:prstGeom prst="rect">
            <a:avLst/>
          </a:prstGeom>
          <a:noFill/>
        </p:spPr>
        <p:txBody>
          <a:bodyPr wrap="square" rtlCol="0">
            <a:spAutoFit/>
          </a:bodyPr>
          <a:lstStyle/>
          <a:p>
            <a:r>
              <a:rPr lang="zh-CN" altLang="en-US" dirty="0">
                <a:solidFill>
                  <a:srgbClr val="0000FF"/>
                </a:solidFill>
              </a:rPr>
              <a:t>将</a:t>
            </a:r>
            <a:r>
              <a:rPr lang="en-US" altLang="zh-CN" dirty="0">
                <a:solidFill>
                  <a:srgbClr val="0000FF"/>
                </a:solidFill>
              </a:rPr>
              <a:t>【</a:t>
            </a:r>
            <a:r>
              <a:rPr lang="zh-CN" altLang="en-US" dirty="0">
                <a:solidFill>
                  <a:srgbClr val="0000FF"/>
                </a:solidFill>
              </a:rPr>
              <a:t>模拟数据准备</a:t>
            </a:r>
            <a:r>
              <a:rPr lang="en-US" altLang="zh-CN" dirty="0">
                <a:solidFill>
                  <a:srgbClr val="0000FF"/>
                </a:solidFill>
              </a:rPr>
              <a:t>】</a:t>
            </a:r>
            <a:r>
              <a:rPr lang="zh-CN" altLang="en-US" dirty="0">
                <a:solidFill>
                  <a:srgbClr val="0000FF"/>
                </a:solidFill>
              </a:rPr>
              <a:t>所需的</a:t>
            </a:r>
            <a:r>
              <a:rPr lang="en-US" altLang="zh-CN" dirty="0">
                <a:solidFill>
                  <a:srgbClr val="0000FF"/>
                </a:solidFill>
              </a:rPr>
              <a:t>8</a:t>
            </a:r>
            <a:r>
              <a:rPr lang="zh-CN" altLang="en-US" dirty="0">
                <a:solidFill>
                  <a:srgbClr val="0000FF"/>
                </a:solidFill>
              </a:rPr>
              <a:t>类数据，近</a:t>
            </a:r>
            <a:r>
              <a:rPr lang="en-US" altLang="zh-CN" dirty="0">
                <a:solidFill>
                  <a:srgbClr val="0000FF"/>
                </a:solidFill>
              </a:rPr>
              <a:t>20</a:t>
            </a:r>
            <a:r>
              <a:rPr lang="zh-CN" altLang="en-US" dirty="0">
                <a:solidFill>
                  <a:srgbClr val="0000FF"/>
                </a:solidFill>
              </a:rPr>
              <a:t>项子功能，</a:t>
            </a:r>
            <a:r>
              <a:rPr lang="zh-CN" altLang="en-US" dirty="0">
                <a:solidFill>
                  <a:srgbClr val="FF0000"/>
                </a:solidFill>
              </a:rPr>
              <a:t>集成</a:t>
            </a:r>
            <a:r>
              <a:rPr lang="zh-CN" altLang="en-US" dirty="0">
                <a:solidFill>
                  <a:srgbClr val="0000FF"/>
                </a:solidFill>
              </a:rPr>
              <a:t>到此界面；以左侧</a:t>
            </a:r>
            <a:r>
              <a:rPr lang="zh-CN" altLang="en-US" dirty="0">
                <a:solidFill>
                  <a:srgbClr val="FF0000"/>
                </a:solidFill>
              </a:rPr>
              <a:t>导航</a:t>
            </a:r>
            <a:r>
              <a:rPr lang="zh-CN" altLang="en-US" dirty="0">
                <a:solidFill>
                  <a:srgbClr val="0000FF"/>
                </a:solidFill>
              </a:rPr>
              <a:t>按钮切换数据类型；并设置一致化的操作功能。用户可进行集中方便的操作。对于常用参数可以</a:t>
            </a:r>
            <a:r>
              <a:rPr lang="zh-CN" altLang="en-US" dirty="0">
                <a:solidFill>
                  <a:srgbClr val="FF0000"/>
                </a:solidFill>
              </a:rPr>
              <a:t>一键生成</a:t>
            </a:r>
            <a:r>
              <a:rPr lang="zh-CN" altLang="en-US" dirty="0">
                <a:solidFill>
                  <a:srgbClr val="0000FF"/>
                </a:solidFill>
              </a:rPr>
              <a:t>默认数据</a:t>
            </a:r>
          </a:p>
        </p:txBody>
      </p:sp>
      <p:sp>
        <p:nvSpPr>
          <p:cNvPr id="43" name="文本框 42">
            <a:extLst>
              <a:ext uri="{FF2B5EF4-FFF2-40B4-BE49-F238E27FC236}">
                <a16:creationId xmlns:a16="http://schemas.microsoft.com/office/drawing/2014/main" id="{AECE454C-5419-A41B-76EE-9197239946AE}"/>
              </a:ext>
            </a:extLst>
          </p:cNvPr>
          <p:cNvSpPr txBox="1"/>
          <p:nvPr/>
        </p:nvSpPr>
        <p:spPr>
          <a:xfrm>
            <a:off x="327519" y="4636128"/>
            <a:ext cx="1684323" cy="954107"/>
          </a:xfrm>
          <a:prstGeom prst="rect">
            <a:avLst/>
          </a:prstGeom>
          <a:noFill/>
        </p:spPr>
        <p:txBody>
          <a:bodyPr wrap="square" rtlCol="0">
            <a:spAutoFit/>
          </a:bodyPr>
          <a:lstStyle/>
          <a:p>
            <a:r>
              <a:rPr lang="zh-CN" altLang="en-US" sz="1400" dirty="0">
                <a:solidFill>
                  <a:srgbClr val="FF0000"/>
                </a:solidFill>
              </a:rPr>
              <a:t>根据模型类型等已知参数生成当前焦点所对应的数据类型的默认数据</a:t>
            </a:r>
          </a:p>
        </p:txBody>
      </p:sp>
      <p:cxnSp>
        <p:nvCxnSpPr>
          <p:cNvPr id="45" name="直接箭头连接符 44">
            <a:extLst>
              <a:ext uri="{FF2B5EF4-FFF2-40B4-BE49-F238E27FC236}">
                <a16:creationId xmlns:a16="http://schemas.microsoft.com/office/drawing/2014/main" id="{B196901E-7059-9386-D95F-5F1B9FC5E479}"/>
              </a:ext>
            </a:extLst>
          </p:cNvPr>
          <p:cNvCxnSpPr/>
          <p:nvPr/>
        </p:nvCxnSpPr>
        <p:spPr>
          <a:xfrm>
            <a:off x="1972004" y="5112765"/>
            <a:ext cx="1986314" cy="32041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92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 name="标题 1">
            <a:extLst>
              <a:ext uri="{FF2B5EF4-FFF2-40B4-BE49-F238E27FC236}">
                <a16:creationId xmlns:a16="http://schemas.microsoft.com/office/drawing/2014/main" id="{DA49CE92-3BE7-2515-A738-D6EC5E3D7531}"/>
              </a:ext>
            </a:extLst>
          </p:cNvPr>
          <p:cNvSpPr txBox="1">
            <a:spLocks/>
          </p:cNvSpPr>
          <p:nvPr/>
        </p:nvSpPr>
        <p:spPr>
          <a:xfrm>
            <a:off x="0" y="1740909"/>
            <a:ext cx="4969773" cy="598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solidFill>
                  <a:srgbClr val="FF0000"/>
                </a:solidFill>
                <a:latin typeface="+mj-ea"/>
              </a:rPr>
              <a:t>（</a:t>
            </a:r>
            <a:r>
              <a:rPr lang="en-US" altLang="zh-CN" sz="2800" b="1" dirty="0">
                <a:solidFill>
                  <a:srgbClr val="FF0000"/>
                </a:solidFill>
                <a:latin typeface="+mj-ea"/>
              </a:rPr>
              <a:t>1</a:t>
            </a:r>
            <a:r>
              <a:rPr lang="zh-CN" altLang="zh-CN" sz="2800" b="1" dirty="0">
                <a:solidFill>
                  <a:srgbClr val="FF0000"/>
                </a:solidFill>
                <a:latin typeface="+mj-ea"/>
              </a:rPr>
              <a:t>）模拟参数交互界面优化</a:t>
            </a:r>
          </a:p>
        </p:txBody>
      </p:sp>
      <p:pic>
        <p:nvPicPr>
          <p:cNvPr id="4" name="Picture 2">
            <a:extLst>
              <a:ext uri="{FF2B5EF4-FFF2-40B4-BE49-F238E27FC236}">
                <a16:creationId xmlns:a16="http://schemas.microsoft.com/office/drawing/2014/main" id="{32CDDC30-BAB3-67F1-92C3-675AE0FF4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742" y="1027859"/>
            <a:ext cx="7147831" cy="441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2DF7AA7D-9026-3F8D-65F6-E17F041CCEE2}"/>
              </a:ext>
            </a:extLst>
          </p:cNvPr>
          <p:cNvSpPr/>
          <p:nvPr/>
        </p:nvSpPr>
        <p:spPr>
          <a:xfrm>
            <a:off x="307939" y="2368549"/>
            <a:ext cx="4275316" cy="3269613"/>
          </a:xfrm>
          <a:prstGeom prst="rect">
            <a:avLst/>
          </a:prstGeom>
        </p:spPr>
        <p:txBody>
          <a:bodyPr wrap="square">
            <a:spAutoFit/>
          </a:bodyPr>
          <a:lstStyle/>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1.1</a:t>
            </a:r>
            <a:r>
              <a:rPr lang="zh-CN" altLang="en-US" sz="2000" dirty="0">
                <a:solidFill>
                  <a:srgbClr val="0000FF"/>
                </a:solidFill>
                <a:latin typeface="微软雅黑" panose="020B0503020204020204" pitchFamily="34" charset="-122"/>
                <a:ea typeface="微软雅黑" panose="020B0503020204020204" pitchFamily="34" charset="-122"/>
              </a:rPr>
              <a:t>设置模型类型：黑油</a:t>
            </a:r>
            <a:r>
              <a:rPr lang="en-US" altLang="zh-CN"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组分</a:t>
            </a:r>
            <a:endParaRPr lang="en-US" altLang="zh-CN" sz="20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1.2</a:t>
            </a:r>
            <a:r>
              <a:rPr lang="zh-CN" altLang="en-US" sz="2000" dirty="0">
                <a:solidFill>
                  <a:srgbClr val="0000FF"/>
                </a:solidFill>
                <a:latin typeface="微软雅黑" panose="020B0503020204020204" pitchFamily="34" charset="-122"/>
                <a:ea typeface="微软雅黑" panose="020B0503020204020204" pitchFamily="34" charset="-122"/>
              </a:rPr>
              <a:t>设置设置：模拟器版本：单线程版、多线程版、集群并行版。</a:t>
            </a:r>
            <a:endParaRPr lang="en-US" altLang="zh-CN" sz="20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2. </a:t>
            </a:r>
            <a:r>
              <a:rPr lang="zh-CN" altLang="en-US" sz="2000" dirty="0">
                <a:solidFill>
                  <a:srgbClr val="0000FF"/>
                </a:solidFill>
                <a:latin typeface="微软雅黑" panose="020B0503020204020204" pitchFamily="34" charset="-122"/>
                <a:ea typeface="微软雅黑" panose="020B0503020204020204" pitchFamily="34" charset="-122"/>
              </a:rPr>
              <a:t>设置：模拟计算参数：如：最大迭代次数、数值求解方式等共</a:t>
            </a:r>
            <a:r>
              <a:rPr lang="en-US" altLang="zh-CN" sz="2000" dirty="0">
                <a:solidFill>
                  <a:srgbClr val="0000FF"/>
                </a:solidFill>
                <a:latin typeface="微软雅黑" panose="020B0503020204020204" pitchFamily="34" charset="-122"/>
                <a:ea typeface="微软雅黑" panose="020B0503020204020204" pitchFamily="34" charset="-122"/>
              </a:rPr>
              <a:t>37</a:t>
            </a:r>
            <a:r>
              <a:rPr lang="zh-CN" altLang="en-US" sz="2000" dirty="0">
                <a:solidFill>
                  <a:srgbClr val="0000FF"/>
                </a:solidFill>
                <a:latin typeface="微软雅黑" panose="020B0503020204020204" pitchFamily="34" charset="-122"/>
                <a:ea typeface="微软雅黑" panose="020B0503020204020204" pitchFamily="34" charset="-122"/>
              </a:rPr>
              <a:t>项</a:t>
            </a:r>
            <a:endParaRPr lang="en-US" altLang="zh-CN" sz="20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rPr>
              <a:t>3.</a:t>
            </a:r>
            <a:r>
              <a:rPr lang="zh-CN" altLang="en-US" sz="2000" dirty="0">
                <a:solidFill>
                  <a:srgbClr val="0000FF"/>
                </a:solidFill>
                <a:latin typeface="微软雅黑" panose="020B0503020204020204" pitchFamily="34" charset="-122"/>
                <a:ea typeface="微软雅黑" panose="020B0503020204020204" pitchFamily="34" charset="-122"/>
              </a:rPr>
              <a:t>自动给出推荐的默认数据</a:t>
            </a:r>
            <a:endParaRPr lang="en-US" altLang="zh-CN" sz="20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0000FF"/>
                </a:solidFill>
                <a:latin typeface="微软雅黑" panose="020B0503020204020204" pitchFamily="34" charset="-122"/>
                <a:ea typeface="微软雅黑" panose="020B0503020204020204" pitchFamily="34" charset="-122"/>
              </a:rPr>
              <a:t>实现数据准备的</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集成化</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自动化</a:t>
            </a:r>
            <a:r>
              <a:rPr lang="en-US" altLang="zh-CN" sz="2000" b="1" dirty="0">
                <a:solidFill>
                  <a:srgbClr val="0000FF"/>
                </a:solidFill>
                <a:latin typeface="微软雅黑" panose="020B0503020204020204" pitchFamily="34" charset="-122"/>
                <a:ea typeface="微软雅黑" panose="020B0503020204020204" pitchFamily="34" charset="-122"/>
              </a:rPr>
              <a:t>】</a:t>
            </a:r>
            <a:endParaRPr lang="en-US" altLang="zh-CN" sz="2000" dirty="0">
              <a:solidFill>
                <a:srgbClr val="0000FF"/>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96C2A69-C12A-50DD-74A4-23979C26D966}"/>
              </a:ext>
            </a:extLst>
          </p:cNvPr>
          <p:cNvPicPr>
            <a:picLocks noChangeAspect="1"/>
          </p:cNvPicPr>
          <p:nvPr/>
        </p:nvPicPr>
        <p:blipFill rotWithShape="1">
          <a:blip r:embed="rId3"/>
          <a:srcRect l="-1741" t="2341" r="1493" b="50000"/>
          <a:stretch/>
        </p:blipFill>
        <p:spPr>
          <a:xfrm>
            <a:off x="5188061" y="3841704"/>
            <a:ext cx="6696000" cy="2196000"/>
          </a:xfrm>
          <a:prstGeom prst="rect">
            <a:avLst/>
          </a:prstGeom>
          <a:ln w="47625">
            <a:solidFill>
              <a:srgbClr val="FF0000">
                <a:alpha val="33000"/>
              </a:srgbClr>
            </a:solidFill>
          </a:ln>
        </p:spPr>
      </p:pic>
      <p:sp>
        <p:nvSpPr>
          <p:cNvPr id="8" name="矩形 7">
            <a:extLst>
              <a:ext uri="{FF2B5EF4-FFF2-40B4-BE49-F238E27FC236}">
                <a16:creationId xmlns:a16="http://schemas.microsoft.com/office/drawing/2014/main" id="{F48A2C9E-9B35-14F6-CF98-F7B68B447C45}"/>
              </a:ext>
            </a:extLst>
          </p:cNvPr>
          <p:cNvSpPr/>
          <p:nvPr/>
        </p:nvSpPr>
        <p:spPr>
          <a:xfrm>
            <a:off x="3225923" y="947772"/>
            <a:ext cx="6437590"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spTree>
    <p:extLst>
      <p:ext uri="{BB962C8B-B14F-4D97-AF65-F5344CB8AC3E}">
        <p14:creationId xmlns:p14="http://schemas.microsoft.com/office/powerpoint/2010/main" val="1032593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8" name="标题 1">
            <a:extLst>
              <a:ext uri="{FF2B5EF4-FFF2-40B4-BE49-F238E27FC236}">
                <a16:creationId xmlns:a16="http://schemas.microsoft.com/office/drawing/2014/main" id="{4FCC9CA3-D9F8-5F33-F138-27318A2CB3B6}"/>
              </a:ext>
            </a:extLst>
          </p:cNvPr>
          <p:cNvSpPr txBox="1">
            <a:spLocks/>
          </p:cNvSpPr>
          <p:nvPr/>
        </p:nvSpPr>
        <p:spPr>
          <a:xfrm>
            <a:off x="173751" y="1707047"/>
            <a:ext cx="2916285"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dirty="0">
                <a:solidFill>
                  <a:srgbClr val="FF0000"/>
                </a:solidFill>
                <a:latin typeface="+mj-ea"/>
              </a:rPr>
              <a:t>（</a:t>
            </a:r>
            <a:r>
              <a:rPr lang="en-US" altLang="zh-CN" sz="2400" b="1" dirty="0">
                <a:solidFill>
                  <a:srgbClr val="FF0000"/>
                </a:solidFill>
                <a:latin typeface="+mj-ea"/>
              </a:rPr>
              <a:t>2</a:t>
            </a:r>
            <a:r>
              <a:rPr lang="zh-CN" altLang="zh-CN" sz="2400" b="1" dirty="0">
                <a:solidFill>
                  <a:srgbClr val="FF0000"/>
                </a:solidFill>
                <a:latin typeface="+mj-ea"/>
              </a:rPr>
              <a:t>）网格数据导入与编辑界面</a:t>
            </a:r>
            <a:r>
              <a:rPr lang="zh-CN" altLang="en-US" sz="2400" b="1" dirty="0">
                <a:solidFill>
                  <a:srgbClr val="FF0000"/>
                </a:solidFill>
                <a:latin typeface="+mj-ea"/>
              </a:rPr>
              <a:t>优化</a:t>
            </a:r>
            <a:endParaRPr lang="zh-CN" altLang="zh-CN" sz="2400" b="1" dirty="0">
              <a:solidFill>
                <a:srgbClr val="FF0000"/>
              </a:solidFill>
              <a:latin typeface="+mj-ea"/>
            </a:endParaRPr>
          </a:p>
        </p:txBody>
      </p:sp>
      <p:sp>
        <p:nvSpPr>
          <p:cNvPr id="10" name="TextBox 12">
            <a:extLst>
              <a:ext uri="{FF2B5EF4-FFF2-40B4-BE49-F238E27FC236}">
                <a16:creationId xmlns:a16="http://schemas.microsoft.com/office/drawing/2014/main" id="{B85BE455-6ACE-2792-D0AD-B3D55C058BB7}"/>
              </a:ext>
            </a:extLst>
          </p:cNvPr>
          <p:cNvSpPr txBox="1"/>
          <p:nvPr/>
        </p:nvSpPr>
        <p:spPr>
          <a:xfrm>
            <a:off x="181640" y="2535845"/>
            <a:ext cx="2916285" cy="1705403"/>
          </a:xfrm>
          <a:prstGeom prst="rect">
            <a:avLst/>
          </a:prstGeom>
          <a:noFill/>
        </p:spPr>
        <p:txBody>
          <a:bodyPr wrap="square" rtlCol="0">
            <a:spAutoFit/>
          </a:bodyPr>
          <a:lstStyle/>
          <a:p>
            <a:pPr marL="342900" indent="-342900" algn="just">
              <a:lnSpc>
                <a:spcPct val="150000"/>
              </a:lnSpc>
              <a:buAutoNum type="arabicPeriod"/>
            </a:pPr>
            <a:r>
              <a:rPr lang="zh-CN" altLang="en-US" dirty="0">
                <a:solidFill>
                  <a:srgbClr val="0000FF"/>
                </a:solidFill>
                <a:latin typeface="微软雅黑" panose="020B0503020204020204" pitchFamily="34" charset="-122"/>
                <a:ea typeface="微软雅黑" panose="020B0503020204020204" pitchFamily="34" charset="-122"/>
              </a:rPr>
              <a:t>模型网格基本参数：网格类型，</a:t>
            </a:r>
            <a:r>
              <a:rPr lang="en-US" altLang="zh-CN" dirty="0">
                <a:solidFill>
                  <a:srgbClr val="0000FF"/>
                </a:solidFill>
                <a:latin typeface="微软雅黑" panose="020B0503020204020204" pitchFamily="34" charset="-122"/>
                <a:ea typeface="微软雅黑" panose="020B0503020204020204" pitchFamily="34" charset="-122"/>
              </a:rPr>
              <a:t>NX</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NY</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NZ</a:t>
            </a:r>
          </a:p>
          <a:p>
            <a:pPr marL="342900" indent="-342900" algn="just">
              <a:lnSpc>
                <a:spcPct val="150000"/>
              </a:lnSpc>
              <a:buAutoNum type="arabicPeriod"/>
            </a:pPr>
            <a:r>
              <a:rPr lang="zh-CN" altLang="en-US" dirty="0">
                <a:solidFill>
                  <a:srgbClr val="0000FF"/>
                </a:solidFill>
                <a:latin typeface="微软雅黑" panose="020B0503020204020204" pitchFamily="34" charset="-122"/>
                <a:ea typeface="微软雅黑" panose="020B0503020204020204" pitchFamily="34" charset="-122"/>
              </a:rPr>
              <a:t>网格属性数据：孔隙度、渗透率、活动网格</a:t>
            </a:r>
            <a:endParaRPr lang="en-US" altLang="zh-CN" dirty="0">
              <a:solidFill>
                <a:srgbClr val="0000FF"/>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79FD82C-9157-146C-819C-20EABDE5734F}"/>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pic>
        <p:nvPicPr>
          <p:cNvPr id="5" name="图片 4">
            <a:extLst>
              <a:ext uri="{FF2B5EF4-FFF2-40B4-BE49-F238E27FC236}">
                <a16:creationId xmlns:a16="http://schemas.microsoft.com/office/drawing/2014/main" id="{F6ADA54E-BB8A-BB98-EF31-36F4381FD26D}"/>
              </a:ext>
            </a:extLst>
          </p:cNvPr>
          <p:cNvPicPr>
            <a:picLocks noChangeAspect="1"/>
          </p:cNvPicPr>
          <p:nvPr/>
        </p:nvPicPr>
        <p:blipFill rotWithShape="1">
          <a:blip r:embed="rId2"/>
          <a:srcRect l="2" t="5" r="16011" b="26181"/>
          <a:stretch/>
        </p:blipFill>
        <p:spPr>
          <a:xfrm>
            <a:off x="3234249" y="1630498"/>
            <a:ext cx="8784000" cy="4428000"/>
          </a:xfrm>
          <a:prstGeom prst="rect">
            <a:avLst/>
          </a:prstGeom>
          <a:ln w="22225">
            <a:noFill/>
          </a:ln>
        </p:spPr>
      </p:pic>
      <p:pic>
        <p:nvPicPr>
          <p:cNvPr id="7" name="图片 6">
            <a:extLst>
              <a:ext uri="{FF2B5EF4-FFF2-40B4-BE49-F238E27FC236}">
                <a16:creationId xmlns:a16="http://schemas.microsoft.com/office/drawing/2014/main" id="{CDAAA0CA-8AB6-4ADD-6CFD-27069DB39DE6}"/>
              </a:ext>
            </a:extLst>
          </p:cNvPr>
          <p:cNvPicPr>
            <a:picLocks noChangeAspect="1"/>
          </p:cNvPicPr>
          <p:nvPr/>
        </p:nvPicPr>
        <p:blipFill>
          <a:blip r:embed="rId3"/>
          <a:stretch>
            <a:fillRect/>
          </a:stretch>
        </p:blipFill>
        <p:spPr>
          <a:xfrm>
            <a:off x="3480474" y="4483769"/>
            <a:ext cx="3486769" cy="1672433"/>
          </a:xfrm>
          <a:prstGeom prst="rect">
            <a:avLst/>
          </a:prstGeom>
          <a:ln w="22225">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p:spPr>
      </p:pic>
      <p:pic>
        <p:nvPicPr>
          <p:cNvPr id="12" name="图片 11">
            <a:extLst>
              <a:ext uri="{FF2B5EF4-FFF2-40B4-BE49-F238E27FC236}">
                <a16:creationId xmlns:a16="http://schemas.microsoft.com/office/drawing/2014/main" id="{391506F4-FB6D-41A6-D4B0-C1757378C54B}"/>
              </a:ext>
            </a:extLst>
          </p:cNvPr>
          <p:cNvPicPr>
            <a:picLocks noChangeAspect="1"/>
          </p:cNvPicPr>
          <p:nvPr/>
        </p:nvPicPr>
        <p:blipFill>
          <a:blip r:embed="rId4"/>
          <a:stretch>
            <a:fillRect/>
          </a:stretch>
        </p:blipFill>
        <p:spPr>
          <a:xfrm>
            <a:off x="6061832" y="5072245"/>
            <a:ext cx="3601681" cy="1035105"/>
          </a:xfrm>
          <a:prstGeom prst="rect">
            <a:avLst/>
          </a:prstGeom>
          <a:ln w="22225">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14" name="图片 13">
            <a:extLst>
              <a:ext uri="{FF2B5EF4-FFF2-40B4-BE49-F238E27FC236}">
                <a16:creationId xmlns:a16="http://schemas.microsoft.com/office/drawing/2014/main" id="{62F6D73C-53CF-9F04-A7B7-B4DA388DBF30}"/>
              </a:ext>
            </a:extLst>
          </p:cNvPr>
          <p:cNvPicPr>
            <a:picLocks noChangeAspect="1"/>
          </p:cNvPicPr>
          <p:nvPr/>
        </p:nvPicPr>
        <p:blipFill>
          <a:blip r:embed="rId5"/>
          <a:stretch>
            <a:fillRect/>
          </a:stretch>
        </p:blipFill>
        <p:spPr>
          <a:xfrm>
            <a:off x="8513763" y="2445924"/>
            <a:ext cx="2814637" cy="1092623"/>
          </a:xfrm>
          <a:prstGeom prst="rect">
            <a:avLst/>
          </a:prstGeom>
          <a:ln w="19050">
            <a:gradFill>
              <a:gsLst>
                <a:gs pos="0">
                  <a:schemeClr val="accent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F0A634-33B5-DC01-80A7-56C179AC664B}"/>
              </a:ext>
            </a:extLst>
          </p:cNvPr>
          <p:cNvPicPr>
            <a:picLocks noChangeAspect="1"/>
          </p:cNvPicPr>
          <p:nvPr/>
        </p:nvPicPr>
        <p:blipFill>
          <a:blip r:embed="rId2"/>
          <a:stretch>
            <a:fillRect/>
          </a:stretch>
        </p:blipFill>
        <p:spPr>
          <a:xfrm>
            <a:off x="3439084" y="1630498"/>
            <a:ext cx="8046931" cy="4282285"/>
          </a:xfrm>
          <a:prstGeom prst="rect">
            <a:avLst/>
          </a:prstGeom>
        </p:spPr>
      </p:pic>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0" name="标题 1">
            <a:extLst>
              <a:ext uri="{FF2B5EF4-FFF2-40B4-BE49-F238E27FC236}">
                <a16:creationId xmlns:a16="http://schemas.microsoft.com/office/drawing/2014/main" id="{D2C1F1F9-8066-CE6C-BA1D-6350857DA2C9}"/>
              </a:ext>
            </a:extLst>
          </p:cNvPr>
          <p:cNvSpPr txBox="1">
            <a:spLocks/>
          </p:cNvSpPr>
          <p:nvPr/>
        </p:nvSpPr>
        <p:spPr>
          <a:xfrm>
            <a:off x="453072" y="1840521"/>
            <a:ext cx="2727098"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dirty="0">
                <a:solidFill>
                  <a:srgbClr val="FF0000"/>
                </a:solidFill>
                <a:latin typeface="+mj-ea"/>
              </a:rPr>
              <a:t>（</a:t>
            </a:r>
            <a:r>
              <a:rPr lang="en-US" altLang="zh-CN" sz="2800" dirty="0">
                <a:solidFill>
                  <a:srgbClr val="FF0000"/>
                </a:solidFill>
                <a:latin typeface="+mj-ea"/>
              </a:rPr>
              <a:t>3</a:t>
            </a:r>
            <a:r>
              <a:rPr lang="zh-CN" altLang="zh-CN" sz="2800" dirty="0">
                <a:solidFill>
                  <a:srgbClr val="FF0000"/>
                </a:solidFill>
                <a:latin typeface="+mj-ea"/>
              </a:rPr>
              <a:t>）离散裂缝溶洞处理界面</a:t>
            </a:r>
          </a:p>
        </p:txBody>
      </p:sp>
      <p:pic>
        <p:nvPicPr>
          <p:cNvPr id="31" name="图片 30">
            <a:extLst>
              <a:ext uri="{FF2B5EF4-FFF2-40B4-BE49-F238E27FC236}">
                <a16:creationId xmlns:a16="http://schemas.microsoft.com/office/drawing/2014/main" id="{5A17A3B4-8A6C-7154-4881-C4E5287EB8DF}"/>
              </a:ext>
            </a:extLst>
          </p:cNvPr>
          <p:cNvPicPr/>
          <p:nvPr/>
        </p:nvPicPr>
        <p:blipFill>
          <a:blip r:embed="rId3"/>
          <a:stretch>
            <a:fillRect/>
          </a:stretch>
        </p:blipFill>
        <p:spPr>
          <a:xfrm>
            <a:off x="4413518" y="1702359"/>
            <a:ext cx="5274310" cy="2841625"/>
          </a:xfrm>
          <a:prstGeom prst="rect">
            <a:avLst/>
          </a:prstGeom>
          <a:ln>
            <a:solidFill>
              <a:srgbClr val="FF0000"/>
            </a:solidFill>
          </a:ln>
        </p:spPr>
      </p:pic>
      <p:pic>
        <p:nvPicPr>
          <p:cNvPr id="32" name="图片 31">
            <a:extLst>
              <a:ext uri="{FF2B5EF4-FFF2-40B4-BE49-F238E27FC236}">
                <a16:creationId xmlns:a16="http://schemas.microsoft.com/office/drawing/2014/main" id="{560E0412-83A4-ABA8-C650-6C48C1D335A2}"/>
              </a:ext>
            </a:extLst>
          </p:cNvPr>
          <p:cNvPicPr/>
          <p:nvPr/>
        </p:nvPicPr>
        <p:blipFill rotWithShape="1">
          <a:blip r:embed="rId4"/>
          <a:srcRect r="10585"/>
          <a:stretch/>
        </p:blipFill>
        <p:spPr>
          <a:xfrm>
            <a:off x="7196424" y="2069811"/>
            <a:ext cx="4716000" cy="2317115"/>
          </a:xfrm>
          <a:prstGeom prst="rect">
            <a:avLst/>
          </a:prstGeom>
          <a:ln w="22225">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33" name="文本框 32">
            <a:extLst>
              <a:ext uri="{FF2B5EF4-FFF2-40B4-BE49-F238E27FC236}">
                <a16:creationId xmlns:a16="http://schemas.microsoft.com/office/drawing/2014/main" id="{FDC9E64B-33B8-DCFA-D33B-259217925CE2}"/>
              </a:ext>
            </a:extLst>
          </p:cNvPr>
          <p:cNvSpPr txBox="1"/>
          <p:nvPr/>
        </p:nvSpPr>
        <p:spPr>
          <a:xfrm>
            <a:off x="173900" y="3123171"/>
            <a:ext cx="3006270" cy="1289905"/>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便于离散裂缝与溶洞的处理</a:t>
            </a:r>
            <a:endParaRPr lang="en-US" altLang="zh-CN" sz="1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嵌入离散裂缝、溶洞，包括网格、属性参数</a:t>
            </a:r>
            <a:endParaRPr lang="en-US" altLang="zh-CN" sz="1800" dirty="0">
              <a:solidFill>
                <a:srgbClr val="0000FF"/>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7B96FBA-A375-FC56-F9E1-988D780ECE45}"/>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ECBB8BC-6286-F9CB-1A6A-56F162527827}"/>
              </a:ext>
            </a:extLst>
          </p:cNvPr>
          <p:cNvPicPr>
            <a:picLocks noChangeAspect="1"/>
          </p:cNvPicPr>
          <p:nvPr/>
        </p:nvPicPr>
        <p:blipFill rotWithShape="1">
          <a:blip r:embed="rId2"/>
          <a:srcRect r="1984"/>
          <a:stretch/>
        </p:blipFill>
        <p:spPr>
          <a:xfrm>
            <a:off x="3747008" y="1701386"/>
            <a:ext cx="8352000" cy="3977295"/>
          </a:xfrm>
          <a:prstGeom prst="rect">
            <a:avLst/>
          </a:prstGeom>
          <a:ln>
            <a:solidFill>
              <a:srgbClr val="FF0000"/>
            </a:solidFill>
          </a:ln>
        </p:spPr>
      </p:pic>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 name="标题 1">
            <a:extLst>
              <a:ext uri="{FF2B5EF4-FFF2-40B4-BE49-F238E27FC236}">
                <a16:creationId xmlns:a16="http://schemas.microsoft.com/office/drawing/2014/main" id="{5D85352A-F461-5F51-68B1-715CD0B0B46C}"/>
              </a:ext>
            </a:extLst>
          </p:cNvPr>
          <p:cNvSpPr txBox="1">
            <a:spLocks/>
          </p:cNvSpPr>
          <p:nvPr/>
        </p:nvSpPr>
        <p:spPr>
          <a:xfrm>
            <a:off x="377946" y="2041599"/>
            <a:ext cx="2510912"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dirty="0">
                <a:solidFill>
                  <a:srgbClr val="FF0000"/>
                </a:solidFill>
                <a:latin typeface="+mj-ea"/>
              </a:rPr>
              <a:t>（</a:t>
            </a:r>
            <a:r>
              <a:rPr lang="en-US" altLang="zh-CN" sz="2400" b="1" dirty="0">
                <a:solidFill>
                  <a:srgbClr val="FF0000"/>
                </a:solidFill>
                <a:latin typeface="+mj-ea"/>
              </a:rPr>
              <a:t>4</a:t>
            </a:r>
            <a:r>
              <a:rPr lang="zh-CN" altLang="zh-CN" sz="2400" b="1" dirty="0">
                <a:solidFill>
                  <a:srgbClr val="FF0000"/>
                </a:solidFill>
                <a:latin typeface="+mj-ea"/>
              </a:rPr>
              <a:t>）高压物性数据交互界面</a:t>
            </a:r>
          </a:p>
        </p:txBody>
      </p:sp>
      <p:pic>
        <p:nvPicPr>
          <p:cNvPr id="5" name="图片 4">
            <a:extLst>
              <a:ext uri="{FF2B5EF4-FFF2-40B4-BE49-F238E27FC236}">
                <a16:creationId xmlns:a16="http://schemas.microsoft.com/office/drawing/2014/main" id="{AD58F097-D1D3-DB76-044C-9F4816C4F090}"/>
              </a:ext>
            </a:extLst>
          </p:cNvPr>
          <p:cNvPicPr/>
          <p:nvPr/>
        </p:nvPicPr>
        <p:blipFill rotWithShape="1">
          <a:blip r:embed="rId3"/>
          <a:srcRect l="1" r="41981"/>
          <a:stretch/>
        </p:blipFill>
        <p:spPr>
          <a:xfrm>
            <a:off x="8969756" y="1721403"/>
            <a:ext cx="3060000" cy="2800350"/>
          </a:xfrm>
          <a:prstGeom prst="rect">
            <a:avLst/>
          </a:prstGeom>
          <a:ln>
            <a:solidFill>
              <a:srgbClr val="FF0000"/>
            </a:solidFill>
          </a:ln>
        </p:spPr>
      </p:pic>
      <p:sp>
        <p:nvSpPr>
          <p:cNvPr id="6" name="文本框 5">
            <a:extLst>
              <a:ext uri="{FF2B5EF4-FFF2-40B4-BE49-F238E27FC236}">
                <a16:creationId xmlns:a16="http://schemas.microsoft.com/office/drawing/2014/main" id="{3E0F9822-0916-8C4D-424E-A54919E0167A}"/>
              </a:ext>
            </a:extLst>
          </p:cNvPr>
          <p:cNvSpPr txBox="1"/>
          <p:nvPr/>
        </p:nvSpPr>
        <p:spPr>
          <a:xfrm>
            <a:off x="-4682" y="3121578"/>
            <a:ext cx="3662084" cy="1289905"/>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便于高压物性数据导入、查看与编辑</a:t>
            </a:r>
            <a:endParaRPr lang="en-US" altLang="zh-CN" sz="1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流体数据、岩石数据、相渗数据等</a:t>
            </a:r>
            <a:endParaRPr lang="en-US" altLang="zh-CN" sz="1800" dirty="0">
              <a:solidFill>
                <a:srgbClr val="0000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E3CE5E8-7380-3A7E-28B1-7759E6CEDA83}"/>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pic>
        <p:nvPicPr>
          <p:cNvPr id="4" name="图片 3">
            <a:extLst>
              <a:ext uri="{FF2B5EF4-FFF2-40B4-BE49-F238E27FC236}">
                <a16:creationId xmlns:a16="http://schemas.microsoft.com/office/drawing/2014/main" id="{320AB481-F9B5-5D95-2147-BEFEC31DB666}"/>
              </a:ext>
            </a:extLst>
          </p:cNvPr>
          <p:cNvPicPr/>
          <p:nvPr/>
        </p:nvPicPr>
        <p:blipFill rotWithShape="1">
          <a:blip r:embed="rId4"/>
          <a:srcRect l="25532" t="-1" r="22589" b="42635"/>
          <a:stretch/>
        </p:blipFill>
        <p:spPr>
          <a:xfrm>
            <a:off x="9274800" y="3624217"/>
            <a:ext cx="2736000" cy="1476000"/>
          </a:xfrm>
          <a:prstGeom prst="rect">
            <a:avLst/>
          </a:prstGeom>
          <a:ln>
            <a:solidFill>
              <a:srgbClr val="FF0000"/>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B3E37D9-0E0B-2328-6604-43408E83EC51}"/>
              </a:ext>
            </a:extLst>
          </p:cNvPr>
          <p:cNvPicPr>
            <a:picLocks noChangeAspect="1"/>
          </p:cNvPicPr>
          <p:nvPr/>
        </p:nvPicPr>
        <p:blipFill rotWithShape="1">
          <a:blip r:embed="rId2"/>
          <a:srcRect t="-2" r="8228" b="6575"/>
          <a:stretch/>
        </p:blipFill>
        <p:spPr>
          <a:xfrm>
            <a:off x="3978671" y="1729226"/>
            <a:ext cx="8208000" cy="4428000"/>
          </a:xfrm>
          <a:prstGeom prst="rect">
            <a:avLst/>
          </a:prstGeom>
          <a:ln>
            <a:solidFill>
              <a:srgbClr val="FF0000"/>
            </a:solidFill>
          </a:ln>
        </p:spPr>
      </p:pic>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9" name="标题 1">
            <a:extLst>
              <a:ext uri="{FF2B5EF4-FFF2-40B4-BE49-F238E27FC236}">
                <a16:creationId xmlns:a16="http://schemas.microsoft.com/office/drawing/2014/main" id="{D191DAB1-343C-D39F-3BB5-EA5A73FA5AC8}"/>
              </a:ext>
            </a:extLst>
          </p:cNvPr>
          <p:cNvSpPr txBox="1">
            <a:spLocks/>
          </p:cNvSpPr>
          <p:nvPr/>
        </p:nvSpPr>
        <p:spPr>
          <a:xfrm>
            <a:off x="173751" y="947772"/>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600">
                <a:latin typeface="+mj-ea"/>
              </a:rPr>
              <a:t>（</a:t>
            </a:r>
            <a:r>
              <a:rPr lang="en-US" altLang="zh-CN" sz="3600">
                <a:latin typeface="+mj-ea"/>
              </a:rPr>
              <a:t>5</a:t>
            </a:r>
            <a:r>
              <a:rPr lang="zh-CN" altLang="zh-CN" sz="3600">
                <a:latin typeface="+mj-ea"/>
              </a:rPr>
              <a:t>）相平衡计算界面</a:t>
            </a:r>
            <a:endParaRPr lang="zh-CN" altLang="zh-CN" sz="3600" dirty="0">
              <a:latin typeface="+mj-ea"/>
            </a:endParaRPr>
          </a:p>
        </p:txBody>
      </p:sp>
      <p:pic>
        <p:nvPicPr>
          <p:cNvPr id="11" name="图片 10">
            <a:extLst>
              <a:ext uri="{FF2B5EF4-FFF2-40B4-BE49-F238E27FC236}">
                <a16:creationId xmlns:a16="http://schemas.microsoft.com/office/drawing/2014/main" id="{B9D218BF-32C8-BAE3-E7FB-0D906E1ED26A}"/>
              </a:ext>
            </a:extLst>
          </p:cNvPr>
          <p:cNvPicPr/>
          <p:nvPr/>
        </p:nvPicPr>
        <p:blipFill rotWithShape="1">
          <a:blip r:embed="rId3"/>
          <a:srcRect l="17005" t="7345" r="20093" b="63605"/>
          <a:stretch/>
        </p:blipFill>
        <p:spPr>
          <a:xfrm>
            <a:off x="8350080" y="5084000"/>
            <a:ext cx="3492000" cy="900000"/>
          </a:xfrm>
          <a:prstGeom prst="rect">
            <a:avLst/>
          </a:prstGeom>
          <a:ln>
            <a:solidFill>
              <a:srgbClr val="FF0000"/>
            </a:solidFill>
          </a:ln>
        </p:spPr>
      </p:pic>
      <p:sp>
        <p:nvSpPr>
          <p:cNvPr id="12" name="文本框 11">
            <a:extLst>
              <a:ext uri="{FF2B5EF4-FFF2-40B4-BE49-F238E27FC236}">
                <a16:creationId xmlns:a16="http://schemas.microsoft.com/office/drawing/2014/main" id="{1E62CA91-EA78-D1F1-00EE-810BDE15608E}"/>
              </a:ext>
            </a:extLst>
          </p:cNvPr>
          <p:cNvSpPr txBox="1"/>
          <p:nvPr/>
        </p:nvSpPr>
        <p:spPr>
          <a:xfrm>
            <a:off x="342254" y="2053519"/>
            <a:ext cx="3062286" cy="874407"/>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整合黑油</a:t>
            </a:r>
            <a:r>
              <a:rPr lang="en-US" altLang="zh-CN" dirty="0">
                <a:solidFill>
                  <a:srgbClr val="0000FF"/>
                </a:solidFill>
                <a:latin typeface="微软雅黑" panose="020B0503020204020204" pitchFamily="34" charset="-122"/>
                <a:ea typeface="微软雅黑" panose="020B0503020204020204" pitchFamily="34" charset="-122"/>
              </a:rPr>
              <a:t>PVT</a:t>
            </a:r>
            <a:r>
              <a:rPr lang="zh-CN" altLang="en-US" dirty="0">
                <a:solidFill>
                  <a:srgbClr val="0000FF"/>
                </a:solidFill>
                <a:latin typeface="微软雅黑" panose="020B0503020204020204" pitchFamily="34" charset="-122"/>
                <a:ea typeface="微软雅黑" panose="020B0503020204020204" pitchFamily="34" charset="-122"/>
              </a:rPr>
              <a:t>数据编辑界面，</a:t>
            </a:r>
            <a:r>
              <a:rPr lang="en-US" altLang="zh-CN" dirty="0">
                <a:solidFill>
                  <a:srgbClr val="0000FF"/>
                </a:solidFill>
                <a:latin typeface="微软雅黑" panose="020B0503020204020204" pitchFamily="34" charset="-122"/>
                <a:ea typeface="微软雅黑" panose="020B0503020204020204" pitchFamily="34" charset="-122"/>
              </a:rPr>
              <a:t>PVT</a:t>
            </a:r>
            <a:r>
              <a:rPr lang="zh-CN" altLang="en-US" dirty="0">
                <a:solidFill>
                  <a:srgbClr val="0000FF"/>
                </a:solidFill>
                <a:latin typeface="微软雅黑" panose="020B0503020204020204" pitchFamily="34" charset="-122"/>
                <a:ea typeface="微软雅黑" panose="020B0503020204020204" pitchFamily="34" charset="-122"/>
              </a:rPr>
              <a:t>参数边界界面</a:t>
            </a:r>
            <a:endParaRPr lang="zh-CN" altLang="en-US" sz="1800" dirty="0">
              <a:solidFill>
                <a:srgbClr val="0000FF"/>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9E3BC37-EE77-968C-0781-5734C9E741A0}"/>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pic>
        <p:nvPicPr>
          <p:cNvPr id="6" name="图片 5">
            <a:extLst>
              <a:ext uri="{FF2B5EF4-FFF2-40B4-BE49-F238E27FC236}">
                <a16:creationId xmlns:a16="http://schemas.microsoft.com/office/drawing/2014/main" id="{0423A27F-D7C1-7638-9D71-49C7DC135BB5}"/>
              </a:ext>
            </a:extLst>
          </p:cNvPr>
          <p:cNvPicPr/>
          <p:nvPr/>
        </p:nvPicPr>
        <p:blipFill rotWithShape="1">
          <a:blip r:embed="rId4"/>
          <a:srcRect l="17459" t="10463" r="38572" b="38642"/>
          <a:stretch/>
        </p:blipFill>
        <p:spPr>
          <a:xfrm>
            <a:off x="8196000" y="2143226"/>
            <a:ext cx="3996000" cy="1800000"/>
          </a:xfrm>
          <a:prstGeom prst="rect">
            <a:avLst/>
          </a:prstGeom>
          <a:ln>
            <a:solidFill>
              <a:srgbClr val="FF0000"/>
            </a:solidFill>
          </a:ln>
        </p:spPr>
      </p:pic>
      <p:sp>
        <p:nvSpPr>
          <p:cNvPr id="7" name="文本框 6">
            <a:extLst>
              <a:ext uri="{FF2B5EF4-FFF2-40B4-BE49-F238E27FC236}">
                <a16:creationId xmlns:a16="http://schemas.microsoft.com/office/drawing/2014/main" id="{4EC27C0F-07D2-4EDC-EE0F-BA5CBEAD9E70}"/>
              </a:ext>
            </a:extLst>
          </p:cNvPr>
          <p:cNvSpPr txBox="1"/>
          <p:nvPr/>
        </p:nvSpPr>
        <p:spPr>
          <a:xfrm>
            <a:off x="199073" y="3545840"/>
            <a:ext cx="3316287" cy="2120902"/>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便于相态计算，通过交互操作实现相态计算文件生成与结果显示</a:t>
            </a:r>
            <a:endParaRPr lang="en-US" altLang="zh-CN" sz="1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组分参数</a:t>
            </a:r>
            <a:r>
              <a:rPr lang="en-US" altLang="zh-CN" sz="1800" dirty="0">
                <a:solidFill>
                  <a:srgbClr val="0000FF"/>
                </a:solidFill>
                <a:latin typeface="微软雅黑" panose="020B0503020204020204" pitchFamily="34" charset="-122"/>
                <a:ea typeface="微软雅黑" panose="020B0503020204020204" pitchFamily="34" charset="-122"/>
              </a:rPr>
              <a:t>12</a:t>
            </a:r>
            <a:r>
              <a:rPr lang="zh-CN" altLang="en-US" sz="1800" dirty="0">
                <a:solidFill>
                  <a:srgbClr val="0000FF"/>
                </a:solidFill>
                <a:latin typeface="微软雅黑" panose="020B0503020204020204" pitchFamily="34" charset="-122"/>
                <a:ea typeface="微软雅黑" panose="020B0503020204020204" pitchFamily="34" charset="-122"/>
              </a:rPr>
              <a:t>个设置与生成及组分含量、粘度、密度等生成。</a:t>
            </a:r>
            <a:endParaRPr lang="en-US" altLang="zh-CN" sz="18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 name="标题 1">
            <a:extLst>
              <a:ext uri="{FF2B5EF4-FFF2-40B4-BE49-F238E27FC236}">
                <a16:creationId xmlns:a16="http://schemas.microsoft.com/office/drawing/2014/main" id="{2EF59190-C7C4-CA5F-7873-09CAB725218F}"/>
              </a:ext>
            </a:extLst>
          </p:cNvPr>
          <p:cNvSpPr txBox="1">
            <a:spLocks/>
          </p:cNvSpPr>
          <p:nvPr/>
        </p:nvSpPr>
        <p:spPr>
          <a:xfrm>
            <a:off x="538480" y="1728000"/>
            <a:ext cx="2634923"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solidFill>
                  <a:srgbClr val="FF0000"/>
                </a:solidFill>
                <a:latin typeface="+mj-ea"/>
              </a:rPr>
              <a:t>（</a:t>
            </a:r>
            <a:r>
              <a:rPr lang="en-US" altLang="zh-CN" sz="2800" b="1" dirty="0">
                <a:solidFill>
                  <a:srgbClr val="FF0000"/>
                </a:solidFill>
                <a:latin typeface="+mj-ea"/>
              </a:rPr>
              <a:t>6</a:t>
            </a:r>
            <a:r>
              <a:rPr lang="zh-CN" altLang="zh-CN" sz="2800" b="1" dirty="0">
                <a:solidFill>
                  <a:srgbClr val="FF0000"/>
                </a:solidFill>
                <a:latin typeface="+mj-ea"/>
              </a:rPr>
              <a:t>）井数据编辑界面优化</a:t>
            </a:r>
          </a:p>
        </p:txBody>
      </p:sp>
      <p:sp>
        <p:nvSpPr>
          <p:cNvPr id="8" name="文本框 7">
            <a:extLst>
              <a:ext uri="{FF2B5EF4-FFF2-40B4-BE49-F238E27FC236}">
                <a16:creationId xmlns:a16="http://schemas.microsoft.com/office/drawing/2014/main" id="{9F648445-404F-D8CC-6B18-FF30BDFC657B}"/>
              </a:ext>
            </a:extLst>
          </p:cNvPr>
          <p:cNvSpPr txBox="1"/>
          <p:nvPr/>
        </p:nvSpPr>
        <p:spPr>
          <a:xfrm>
            <a:off x="421640" y="3045991"/>
            <a:ext cx="2751763" cy="2120902"/>
          </a:xfrm>
          <a:prstGeom prst="rect">
            <a:avLst/>
          </a:prstGeom>
          <a:noFill/>
        </p:spPr>
        <p:txBody>
          <a:bodyPr wrap="square">
            <a:spAutoFit/>
          </a:bodyPr>
          <a:lstStyle/>
          <a:p>
            <a:pPr>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整合优化井数据编辑功能，以用户熟知的方式来编辑：</a:t>
            </a:r>
            <a:r>
              <a:rPr lang="zh-CN" altLang="en-US" dirty="0">
                <a:solidFill>
                  <a:srgbClr val="0000FF"/>
                </a:solidFill>
                <a:latin typeface="微软雅黑" panose="020B0503020204020204" pitchFamily="34" charset="-122"/>
                <a:ea typeface="微软雅黑" panose="020B0503020204020204" pitchFamily="34" charset="-122"/>
              </a:rPr>
              <a:t>时间表、产量、射孔等数据；</a:t>
            </a:r>
            <a:endParaRPr lang="en-US" altLang="zh-CN" dirty="0">
              <a:solidFill>
                <a:srgbClr val="0000FF"/>
              </a:solidFill>
              <a:latin typeface="微软雅黑" panose="020B0503020204020204" pitchFamily="34" charset="-122"/>
              <a:ea typeface="微软雅黑" panose="020B0503020204020204" pitchFamily="34" charset="-122"/>
            </a:endParaRPr>
          </a:p>
          <a:p>
            <a:pPr algn="just">
              <a:lnSpc>
                <a:spcPct val="150000"/>
              </a:lnSpc>
            </a:pPr>
            <a:endParaRPr lang="en-US" altLang="zh-CN" sz="1800" dirty="0">
              <a:solidFill>
                <a:srgbClr val="000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4AD6FEB-E025-3FEC-AF9C-72756123ED57}"/>
              </a:ext>
            </a:extLst>
          </p:cNvPr>
          <p:cNvPicPr>
            <a:picLocks noChangeAspect="1"/>
          </p:cNvPicPr>
          <p:nvPr/>
        </p:nvPicPr>
        <p:blipFill rotWithShape="1">
          <a:blip r:embed="rId2"/>
          <a:srcRect t="1844" b="6556"/>
          <a:stretch/>
        </p:blipFill>
        <p:spPr>
          <a:xfrm>
            <a:off x="3449320" y="1728000"/>
            <a:ext cx="8646160" cy="4356000"/>
          </a:xfrm>
          <a:prstGeom prst="rect">
            <a:avLst/>
          </a:prstGeom>
          <a:ln>
            <a:solidFill>
              <a:srgbClr val="FF0000"/>
            </a:solidFill>
          </a:ln>
        </p:spPr>
      </p:pic>
      <p:pic>
        <p:nvPicPr>
          <p:cNvPr id="12" name="图片 11">
            <a:extLst>
              <a:ext uri="{FF2B5EF4-FFF2-40B4-BE49-F238E27FC236}">
                <a16:creationId xmlns:a16="http://schemas.microsoft.com/office/drawing/2014/main" id="{A51CC223-2FED-5F5D-1826-A43E50DFAD3C}"/>
              </a:ext>
            </a:extLst>
          </p:cNvPr>
          <p:cNvPicPr>
            <a:picLocks noChangeAspect="1"/>
          </p:cNvPicPr>
          <p:nvPr/>
        </p:nvPicPr>
        <p:blipFill>
          <a:blip r:embed="rId3"/>
          <a:stretch>
            <a:fillRect/>
          </a:stretch>
        </p:blipFill>
        <p:spPr>
          <a:xfrm>
            <a:off x="9476413" y="2576097"/>
            <a:ext cx="2343150" cy="939789"/>
          </a:xfrm>
          <a:prstGeom prst="rect">
            <a:avLst/>
          </a:prstGeom>
          <a:ln>
            <a:solidFill>
              <a:srgbClr val="FF0000"/>
            </a:solidFill>
          </a:ln>
        </p:spPr>
      </p:pic>
      <p:pic>
        <p:nvPicPr>
          <p:cNvPr id="14" name="图片 13">
            <a:extLst>
              <a:ext uri="{FF2B5EF4-FFF2-40B4-BE49-F238E27FC236}">
                <a16:creationId xmlns:a16="http://schemas.microsoft.com/office/drawing/2014/main" id="{4060BAF4-F3FA-B699-2F16-6A3B0DF7D7F7}"/>
              </a:ext>
            </a:extLst>
          </p:cNvPr>
          <p:cNvPicPr>
            <a:picLocks noChangeAspect="1"/>
          </p:cNvPicPr>
          <p:nvPr/>
        </p:nvPicPr>
        <p:blipFill>
          <a:blip r:embed="rId4"/>
          <a:stretch>
            <a:fillRect/>
          </a:stretch>
        </p:blipFill>
        <p:spPr>
          <a:xfrm>
            <a:off x="8312775" y="3906000"/>
            <a:ext cx="3506788" cy="1270994"/>
          </a:xfrm>
          <a:prstGeom prst="rect">
            <a:avLst/>
          </a:prstGeom>
          <a:ln>
            <a:solidFill>
              <a:srgbClr val="FF0000"/>
            </a:solidFill>
          </a:ln>
        </p:spPr>
      </p:pic>
      <p:sp>
        <p:nvSpPr>
          <p:cNvPr id="15" name="矩形 14">
            <a:extLst>
              <a:ext uri="{FF2B5EF4-FFF2-40B4-BE49-F238E27FC236}">
                <a16:creationId xmlns:a16="http://schemas.microsoft.com/office/drawing/2014/main" id="{4B5FBACC-5606-A7AB-7387-653B28694BA1}"/>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81640" y="134044"/>
            <a:ext cx="11836609" cy="492279"/>
          </a:xfrm>
          <a:prstGeom prst="rect">
            <a:avLst/>
          </a:prstGeom>
        </p:spPr>
        <p:txBody>
          <a:bodyPr anchor="ctr" anchorCtr="0">
            <a:normAutofit/>
          </a:bodyPr>
          <a:lstStyle/>
          <a:p>
            <a:pPr defTabSz="913765">
              <a:spcBef>
                <a:spcPct val="20000"/>
              </a:spcBef>
              <a:defRPr/>
            </a:pPr>
            <a:endParaRPr lang="zh-CN" altLang="en-US" sz="2600" b="1" dirty="0">
              <a:solidFill>
                <a:srgbClr val="0000FF"/>
              </a:solidFill>
              <a:latin typeface="微软雅黑" panose="020B0503020204020204" pitchFamily="34" charset="-122"/>
              <a:ea typeface="微软雅黑" panose="020B0503020204020204" pitchFamily="34" charset="-122"/>
            </a:endParaRPr>
          </a:p>
        </p:txBody>
      </p:sp>
      <p:sp>
        <p:nvSpPr>
          <p:cNvPr id="14" name="矩形 13"/>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项目基本情况</a:t>
            </a:r>
          </a:p>
        </p:txBody>
      </p:sp>
      <p:sp>
        <p:nvSpPr>
          <p:cNvPr id="13" name="Text Box 3"/>
          <p:cNvSpPr txBox="1">
            <a:spLocks noChangeArrowheads="1"/>
          </p:cNvSpPr>
          <p:nvPr/>
        </p:nvSpPr>
        <p:spPr bwMode="auto">
          <a:xfrm>
            <a:off x="693395" y="1223550"/>
            <a:ext cx="9969012" cy="396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a:solidFill>
                  <a:srgbClr val="FF0000"/>
                </a:solidFill>
                <a:latin typeface="宋体" panose="02010600030101010101" pitchFamily="2" charset="-122"/>
                <a:ea typeface="宋体" panose="02010600030101010101" pitchFamily="2" charset="-122"/>
              </a:defRPr>
            </a:lvl1pPr>
            <a:lvl2pPr marL="742950" indent="-285750" eaLnBrk="0" hangingPunct="0">
              <a:defRPr sz="3200" b="1">
                <a:solidFill>
                  <a:srgbClr val="FF0000"/>
                </a:solidFill>
                <a:latin typeface="宋体" panose="02010600030101010101" pitchFamily="2" charset="-122"/>
                <a:ea typeface="宋体" panose="02010600030101010101" pitchFamily="2" charset="-122"/>
              </a:defRPr>
            </a:lvl2pPr>
            <a:lvl3pPr marL="1143000" indent="-228600" eaLnBrk="0" hangingPunct="0">
              <a:defRPr sz="3200" b="1">
                <a:solidFill>
                  <a:srgbClr val="FF0000"/>
                </a:solidFill>
                <a:latin typeface="宋体" panose="02010600030101010101" pitchFamily="2" charset="-122"/>
                <a:ea typeface="宋体" panose="02010600030101010101" pitchFamily="2" charset="-122"/>
              </a:defRPr>
            </a:lvl3pPr>
            <a:lvl4pPr marL="1600200" indent="-228600" eaLnBrk="0" hangingPunct="0">
              <a:defRPr sz="3200" b="1">
                <a:solidFill>
                  <a:srgbClr val="FF0000"/>
                </a:solidFill>
                <a:latin typeface="宋体" panose="02010600030101010101" pitchFamily="2" charset="-122"/>
                <a:ea typeface="宋体" panose="02010600030101010101" pitchFamily="2" charset="-122"/>
              </a:defRPr>
            </a:lvl4pPr>
            <a:lvl5pPr marL="2057400" indent="-228600" eaLnBrk="0" hangingPunct="0">
              <a:defRPr sz="3200" b="1">
                <a:solidFill>
                  <a:srgbClr val="FF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3200" b="1">
                <a:solidFill>
                  <a:srgbClr val="FF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3200" b="1">
                <a:solidFill>
                  <a:srgbClr val="FF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3200" b="1">
                <a:solidFill>
                  <a:srgbClr val="FF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3200" b="1">
                <a:solidFill>
                  <a:srgbClr val="FF0000"/>
                </a:solidFill>
                <a:latin typeface="宋体" panose="02010600030101010101" pitchFamily="2" charset="-122"/>
                <a:ea typeface="宋体" panose="02010600030101010101" pitchFamily="2" charset="-122"/>
              </a:defRPr>
            </a:lvl9pPr>
          </a:lstStyle>
          <a:p>
            <a:pPr>
              <a:lnSpc>
                <a:spcPct val="180000"/>
              </a:lnSpc>
            </a:pPr>
            <a:r>
              <a:rPr kumimoji="1" lang="zh-CN" altLang="en-US" sz="2400" dirty="0">
                <a:solidFill>
                  <a:schemeClr val="tx1"/>
                </a:solidFill>
                <a:latin typeface="黑体" panose="02010609060101010101" charset="-122"/>
                <a:ea typeface="黑体" panose="02010609060101010101" charset="-122"/>
              </a:rPr>
              <a:t>项目名称：</a:t>
            </a:r>
            <a:r>
              <a:rPr kumimoji="1" lang="en-US" altLang="zh-CN" sz="2400" dirty="0" err="1">
                <a:solidFill>
                  <a:schemeClr val="tx1"/>
                </a:solidFill>
                <a:latin typeface="黑体" panose="02010609060101010101" charset="-122"/>
                <a:ea typeface="黑体" panose="02010609060101010101" charset="-122"/>
              </a:rPr>
              <a:t>Karstsim</a:t>
            </a:r>
            <a:r>
              <a:rPr kumimoji="1" lang="zh-CN" altLang="en-US" sz="2400" dirty="0">
                <a:solidFill>
                  <a:schemeClr val="tx1"/>
                </a:solidFill>
                <a:latin typeface="黑体" panose="02010609060101010101" charset="-122"/>
                <a:ea typeface="黑体" panose="02010609060101010101" charset="-122"/>
              </a:rPr>
              <a:t>数值模拟前后处理软件功能升级</a:t>
            </a:r>
          </a:p>
          <a:p>
            <a:pPr>
              <a:lnSpc>
                <a:spcPct val="180000"/>
              </a:lnSpc>
            </a:pPr>
            <a:r>
              <a:rPr kumimoji="1" lang="zh-CN" altLang="zh-CN" sz="2400" dirty="0">
                <a:solidFill>
                  <a:schemeClr val="tx1"/>
                </a:solidFill>
                <a:latin typeface="黑体" panose="02010609060101010101" charset="-122"/>
                <a:ea typeface="黑体" panose="02010609060101010101" charset="-122"/>
              </a:rPr>
              <a:t>课题名称：</a:t>
            </a:r>
            <a:r>
              <a:rPr kumimoji="1" lang="en-US" altLang="zh-CN" sz="2400" dirty="0" err="1">
                <a:solidFill>
                  <a:schemeClr val="tx1"/>
                </a:solidFill>
                <a:latin typeface="黑体" panose="02010609060101010101" charset="-122"/>
                <a:ea typeface="黑体" panose="02010609060101010101" charset="-122"/>
              </a:rPr>
              <a:t>Karstsim</a:t>
            </a:r>
            <a:r>
              <a:rPr kumimoji="1" lang="zh-CN" altLang="en-US" sz="2400" dirty="0">
                <a:solidFill>
                  <a:schemeClr val="tx1"/>
                </a:solidFill>
                <a:latin typeface="黑体" panose="02010609060101010101" charset="-122"/>
                <a:ea typeface="黑体" panose="02010609060101010101" charset="-122"/>
              </a:rPr>
              <a:t>数值模拟前后处理软件功能升级</a:t>
            </a:r>
          </a:p>
          <a:p>
            <a:pPr>
              <a:lnSpc>
                <a:spcPct val="180000"/>
              </a:lnSpc>
            </a:pPr>
            <a:r>
              <a:rPr kumimoji="1" lang="zh-CN" altLang="en-US" sz="2400" dirty="0">
                <a:solidFill>
                  <a:schemeClr val="tx1"/>
                </a:solidFill>
                <a:latin typeface="黑体" panose="02010609060101010101" charset="-122"/>
                <a:ea typeface="黑体" panose="02010609060101010101" charset="-122"/>
              </a:rPr>
              <a:t>合同编号：</a:t>
            </a:r>
            <a:r>
              <a:rPr kumimoji="1" lang="en-US" altLang="zh-CN" sz="2400" dirty="0">
                <a:solidFill>
                  <a:schemeClr val="tx1"/>
                </a:solidFill>
                <a:latin typeface="黑体" panose="02010609060101010101" charset="-122"/>
                <a:ea typeface="黑体" panose="02010609060101010101" charset="-122"/>
              </a:rPr>
              <a:t>33550000-22-ZC0613-0104</a:t>
            </a:r>
          </a:p>
          <a:p>
            <a:pPr eaLnBrk="1" hangingPunct="1">
              <a:lnSpc>
                <a:spcPct val="180000"/>
              </a:lnSpc>
            </a:pPr>
            <a:r>
              <a:rPr kumimoji="1" lang="zh-CN" altLang="en-US" sz="2400" dirty="0">
                <a:solidFill>
                  <a:schemeClr val="tx1"/>
                </a:solidFill>
                <a:latin typeface="黑体" panose="02010609060101010101" charset="-122"/>
                <a:ea typeface="黑体" panose="02010609060101010101" charset="-122"/>
              </a:rPr>
              <a:t>承担单位：北京沃海德石油技术有限公司</a:t>
            </a:r>
          </a:p>
          <a:p>
            <a:pPr eaLnBrk="1" hangingPunct="1">
              <a:lnSpc>
                <a:spcPct val="180000"/>
              </a:lnSpc>
            </a:pPr>
            <a:r>
              <a:rPr kumimoji="1" lang="zh-CN" altLang="en-US" sz="2400" dirty="0">
                <a:solidFill>
                  <a:schemeClr val="tx1"/>
                </a:solidFill>
                <a:latin typeface="黑体" panose="02010609060101010101" charset="-122"/>
                <a:ea typeface="黑体" panose="02010609060101010101" charset="-122"/>
              </a:rPr>
              <a:t>负 责 人：张力</a:t>
            </a:r>
            <a:endParaRPr kumimoji="1" lang="en-US" altLang="zh-CN" sz="2400" dirty="0">
              <a:solidFill>
                <a:schemeClr val="tx1"/>
              </a:solidFill>
              <a:latin typeface="黑体" panose="02010609060101010101" charset="-122"/>
              <a:ea typeface="黑体" panose="02010609060101010101" charset="-122"/>
            </a:endParaRPr>
          </a:p>
          <a:p>
            <a:pPr eaLnBrk="1" hangingPunct="1">
              <a:lnSpc>
                <a:spcPct val="180000"/>
              </a:lnSpc>
            </a:pPr>
            <a:r>
              <a:rPr kumimoji="1" lang="zh-CN" altLang="en-US" sz="2400" dirty="0">
                <a:solidFill>
                  <a:schemeClr val="tx1"/>
                </a:solidFill>
                <a:latin typeface="黑体" panose="02010609060101010101" charset="-122"/>
                <a:ea typeface="黑体" panose="02010609060101010101" charset="-122"/>
              </a:rPr>
              <a:t>研究周期：</a:t>
            </a:r>
            <a:r>
              <a:rPr kumimoji="1" lang="en-US" altLang="zh-CN" sz="2400" dirty="0">
                <a:solidFill>
                  <a:schemeClr val="tx1"/>
                </a:solidFill>
                <a:latin typeface="黑体" panose="02010609060101010101" charset="-122"/>
                <a:ea typeface="黑体" panose="02010609060101010101" charset="-122"/>
              </a:rPr>
              <a:t>2022.5-2023.9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 name="标题 1">
            <a:extLst>
              <a:ext uri="{FF2B5EF4-FFF2-40B4-BE49-F238E27FC236}">
                <a16:creationId xmlns:a16="http://schemas.microsoft.com/office/drawing/2014/main" id="{FB24BDEB-7161-D7BF-0248-B09B39B98DDE}"/>
              </a:ext>
            </a:extLst>
          </p:cNvPr>
          <p:cNvSpPr txBox="1">
            <a:spLocks/>
          </p:cNvSpPr>
          <p:nvPr/>
        </p:nvSpPr>
        <p:spPr>
          <a:xfrm>
            <a:off x="273080" y="1891848"/>
            <a:ext cx="2846040" cy="86409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600" dirty="0">
                <a:latin typeface="+mj-ea"/>
              </a:rPr>
              <a:t>（</a:t>
            </a:r>
            <a:r>
              <a:rPr lang="en-US" altLang="zh-CN" sz="3600" dirty="0">
                <a:latin typeface="+mj-ea"/>
              </a:rPr>
              <a:t>7</a:t>
            </a:r>
            <a:r>
              <a:rPr lang="zh-CN" altLang="zh-CN" sz="3600" dirty="0">
                <a:latin typeface="+mj-ea"/>
              </a:rPr>
              <a:t>）初始化属性交互界面</a:t>
            </a:r>
          </a:p>
        </p:txBody>
      </p:sp>
      <p:sp>
        <p:nvSpPr>
          <p:cNvPr id="18" name="文本框 17">
            <a:extLst>
              <a:ext uri="{FF2B5EF4-FFF2-40B4-BE49-F238E27FC236}">
                <a16:creationId xmlns:a16="http://schemas.microsoft.com/office/drawing/2014/main" id="{CA70D597-7880-530A-0E81-A6A6B8A698CC}"/>
              </a:ext>
            </a:extLst>
          </p:cNvPr>
          <p:cNvSpPr txBox="1"/>
          <p:nvPr/>
        </p:nvSpPr>
        <p:spPr>
          <a:xfrm>
            <a:off x="418471" y="2665010"/>
            <a:ext cx="2700649" cy="2536400"/>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便于初始温度压力、油水界面、油气界面、饱和压力等参数设置</a:t>
            </a:r>
            <a:endParaRPr lang="en-US" altLang="zh-CN" sz="1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数据流：由前处理关键字</a:t>
            </a:r>
            <a:r>
              <a:rPr lang="en-US" altLang="zh-CN" sz="1800" dirty="0">
                <a:solidFill>
                  <a:srgbClr val="0000FF"/>
                </a:solidFill>
                <a:latin typeface="微软雅黑" panose="020B0503020204020204" pitchFamily="34" charset="-122"/>
                <a:ea typeface="微软雅黑" panose="020B0503020204020204" pitchFamily="34" charset="-122"/>
              </a:rPr>
              <a:t>EQUIL </a:t>
            </a:r>
            <a:r>
              <a:rPr lang="zh-CN" altLang="en-US" sz="1800" dirty="0">
                <a:solidFill>
                  <a:srgbClr val="0000FF"/>
                </a:solidFill>
                <a:latin typeface="微软雅黑" panose="020B0503020204020204" pitchFamily="34" charset="-122"/>
                <a:ea typeface="微软雅黑" panose="020B0503020204020204" pitchFamily="34" charset="-122"/>
              </a:rPr>
              <a:t>转换为 </a:t>
            </a:r>
            <a:r>
              <a:rPr lang="en-US" altLang="zh-CN" sz="1800" dirty="0" err="1">
                <a:solidFill>
                  <a:srgbClr val="0000FF"/>
                </a:solidFill>
                <a:latin typeface="微软雅黑" panose="020B0503020204020204" pitchFamily="34" charset="-122"/>
                <a:ea typeface="微软雅黑" panose="020B0503020204020204" pitchFamily="34" charset="-122"/>
              </a:rPr>
              <a:t>karstsim</a:t>
            </a:r>
            <a:r>
              <a:rPr lang="zh-CN" altLang="en-US" sz="1800" dirty="0">
                <a:solidFill>
                  <a:srgbClr val="0000FF"/>
                </a:solidFill>
                <a:latin typeface="微软雅黑" panose="020B0503020204020204" pitchFamily="34" charset="-122"/>
                <a:ea typeface="微软雅黑" panose="020B0503020204020204" pitchFamily="34" charset="-122"/>
              </a:rPr>
              <a:t>模拟器关键字</a:t>
            </a:r>
            <a:r>
              <a:rPr lang="en-US" altLang="zh-CN" sz="1800" dirty="0">
                <a:solidFill>
                  <a:srgbClr val="0000FF"/>
                </a:solidFill>
                <a:latin typeface="微软雅黑" panose="020B0503020204020204" pitchFamily="34" charset="-122"/>
                <a:ea typeface="微软雅黑" panose="020B0503020204020204" pitchFamily="34" charset="-122"/>
              </a:rPr>
              <a:t>INCON</a:t>
            </a:r>
          </a:p>
        </p:txBody>
      </p:sp>
      <p:pic>
        <p:nvPicPr>
          <p:cNvPr id="9" name="图片 8">
            <a:extLst>
              <a:ext uri="{FF2B5EF4-FFF2-40B4-BE49-F238E27FC236}">
                <a16:creationId xmlns:a16="http://schemas.microsoft.com/office/drawing/2014/main" id="{CF024B64-9DEB-D84C-B345-3BE16D908731}"/>
              </a:ext>
            </a:extLst>
          </p:cNvPr>
          <p:cNvPicPr>
            <a:picLocks noChangeAspect="1"/>
          </p:cNvPicPr>
          <p:nvPr/>
        </p:nvPicPr>
        <p:blipFill>
          <a:blip r:embed="rId2"/>
          <a:stretch>
            <a:fillRect/>
          </a:stretch>
        </p:blipFill>
        <p:spPr>
          <a:xfrm>
            <a:off x="3721895" y="1633588"/>
            <a:ext cx="8296354" cy="4435158"/>
          </a:xfrm>
          <a:prstGeom prst="rect">
            <a:avLst/>
          </a:prstGeom>
          <a:ln>
            <a:solidFill>
              <a:srgbClr val="FF0000"/>
            </a:solidFill>
          </a:ln>
        </p:spPr>
      </p:pic>
      <p:sp>
        <p:nvSpPr>
          <p:cNvPr id="10" name="矩形 9">
            <a:extLst>
              <a:ext uri="{FF2B5EF4-FFF2-40B4-BE49-F238E27FC236}">
                <a16:creationId xmlns:a16="http://schemas.microsoft.com/office/drawing/2014/main" id="{ECBD604B-8397-6EE3-06B6-78B896B6FE04}"/>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pic>
        <p:nvPicPr>
          <p:cNvPr id="12" name="图片 11">
            <a:extLst>
              <a:ext uri="{FF2B5EF4-FFF2-40B4-BE49-F238E27FC236}">
                <a16:creationId xmlns:a16="http://schemas.microsoft.com/office/drawing/2014/main" id="{51F0EBF7-E606-6490-6FC5-2FFA170B2E45}"/>
              </a:ext>
            </a:extLst>
          </p:cNvPr>
          <p:cNvPicPr>
            <a:picLocks noChangeAspect="1"/>
          </p:cNvPicPr>
          <p:nvPr/>
        </p:nvPicPr>
        <p:blipFill rotWithShape="1">
          <a:blip r:embed="rId3"/>
          <a:srcRect l="3" r="16296"/>
          <a:stretch/>
        </p:blipFill>
        <p:spPr>
          <a:xfrm>
            <a:off x="8965329" y="2755944"/>
            <a:ext cx="3060000" cy="1571653"/>
          </a:xfrm>
          <a:prstGeom prst="rect">
            <a:avLst/>
          </a:prstGeom>
          <a:ln>
            <a:solidFill>
              <a:srgbClr val="FF0000"/>
            </a:solidFill>
          </a:ln>
        </p:spPr>
      </p:pic>
      <p:pic>
        <p:nvPicPr>
          <p:cNvPr id="14" name="图片 13">
            <a:extLst>
              <a:ext uri="{FF2B5EF4-FFF2-40B4-BE49-F238E27FC236}">
                <a16:creationId xmlns:a16="http://schemas.microsoft.com/office/drawing/2014/main" id="{3FAEF506-0F2B-F878-345A-57F7ED80E988}"/>
              </a:ext>
            </a:extLst>
          </p:cNvPr>
          <p:cNvPicPr>
            <a:picLocks noChangeAspect="1"/>
          </p:cNvPicPr>
          <p:nvPr/>
        </p:nvPicPr>
        <p:blipFill rotWithShape="1">
          <a:blip r:embed="rId4"/>
          <a:srcRect l="-1" r="12487"/>
          <a:stretch/>
        </p:blipFill>
        <p:spPr>
          <a:xfrm>
            <a:off x="3813335" y="3914182"/>
            <a:ext cx="3168000" cy="1250560"/>
          </a:xfrm>
          <a:prstGeom prst="rect">
            <a:avLst/>
          </a:prstGeom>
          <a:ln w="15875">
            <a:solidFill>
              <a:srgbClr val="FF0000"/>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5" name="标题 1">
            <a:extLst>
              <a:ext uri="{FF2B5EF4-FFF2-40B4-BE49-F238E27FC236}">
                <a16:creationId xmlns:a16="http://schemas.microsoft.com/office/drawing/2014/main" id="{5355C5B7-0C9C-525F-2B74-FACD369DA57C}"/>
              </a:ext>
            </a:extLst>
          </p:cNvPr>
          <p:cNvSpPr txBox="1">
            <a:spLocks/>
          </p:cNvSpPr>
          <p:nvPr/>
        </p:nvSpPr>
        <p:spPr>
          <a:xfrm>
            <a:off x="181640" y="1778522"/>
            <a:ext cx="3335573"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solidFill>
                  <a:srgbClr val="FF0000"/>
                </a:solidFill>
                <a:latin typeface="+mj-ea"/>
              </a:rPr>
              <a:t>（</a:t>
            </a:r>
            <a:r>
              <a:rPr lang="en-US" altLang="zh-CN" sz="2800" b="1" dirty="0">
                <a:solidFill>
                  <a:srgbClr val="FF0000"/>
                </a:solidFill>
                <a:latin typeface="+mj-ea"/>
              </a:rPr>
              <a:t>8</a:t>
            </a:r>
            <a:r>
              <a:rPr lang="zh-CN" altLang="zh-CN" sz="2800" b="1" dirty="0">
                <a:solidFill>
                  <a:srgbClr val="FF0000"/>
                </a:solidFill>
                <a:latin typeface="+mj-ea"/>
              </a:rPr>
              <a:t>）求解参数交互界面优化</a:t>
            </a:r>
          </a:p>
        </p:txBody>
      </p:sp>
      <p:sp>
        <p:nvSpPr>
          <p:cNvPr id="7" name="文本框 6">
            <a:extLst>
              <a:ext uri="{FF2B5EF4-FFF2-40B4-BE49-F238E27FC236}">
                <a16:creationId xmlns:a16="http://schemas.microsoft.com/office/drawing/2014/main" id="{5E670F5D-5D9D-A39B-6590-48ED7094015C}"/>
              </a:ext>
            </a:extLst>
          </p:cNvPr>
          <p:cNvSpPr txBox="1"/>
          <p:nvPr/>
        </p:nvSpPr>
        <p:spPr>
          <a:xfrm>
            <a:off x="362896" y="2780847"/>
            <a:ext cx="3335573" cy="2120902"/>
          </a:xfrm>
          <a:prstGeom prst="rect">
            <a:avLst/>
          </a:prstGeom>
          <a:noFill/>
        </p:spPr>
        <p:txBody>
          <a:bodyPr wrap="square">
            <a:spAutoFit/>
          </a:bodyPr>
          <a:lstStyle/>
          <a:p>
            <a:pPr>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直观显示求解参数，实时监控求解过程，为模拟器计算提供支撑      </a:t>
            </a:r>
            <a:r>
              <a:rPr lang="zh-CN" altLang="en-US" sz="1800" dirty="0">
                <a:solidFill>
                  <a:srgbClr val="0000FF"/>
                </a:solidFill>
                <a:latin typeface="微软雅黑" panose="020B0503020204020204" pitchFamily="34" charset="-122"/>
                <a:ea typeface="微软雅黑" panose="020B0503020204020204" pitchFamily="34" charset="-122"/>
                <a:cs typeface="+mj-cs"/>
              </a:rPr>
              <a:t>浏览、编辑 </a:t>
            </a:r>
            <a:r>
              <a:rPr lang="en-US" altLang="zh-CN" sz="1800" dirty="0">
                <a:solidFill>
                  <a:srgbClr val="0000FF"/>
                </a:solidFill>
                <a:latin typeface="微软雅黑" panose="020B0503020204020204" pitchFamily="34" charset="-122"/>
                <a:ea typeface="微软雅黑" panose="020B0503020204020204" pitchFamily="34" charset="-122"/>
                <a:cs typeface="+mj-cs"/>
              </a:rPr>
              <a:t>  </a:t>
            </a:r>
            <a:r>
              <a:rPr lang="zh-CN" altLang="en-US" sz="1800" dirty="0">
                <a:solidFill>
                  <a:srgbClr val="0000FF"/>
                </a:solidFill>
                <a:latin typeface="微软雅黑" panose="020B0503020204020204" pitchFamily="34" charset="-122"/>
                <a:ea typeface="微软雅黑" panose="020B0503020204020204" pitchFamily="34" charset="-122"/>
                <a:cs typeface="+mj-cs"/>
              </a:rPr>
              <a:t>求解器参数</a:t>
            </a:r>
            <a:r>
              <a:rPr lang="zh-CN" altLang="en-US" sz="1800" dirty="0">
                <a:solidFill>
                  <a:srgbClr val="0000FF"/>
                </a:solidFill>
                <a:latin typeface="微软雅黑" panose="020B0503020204020204" pitchFamily="34" charset="-122"/>
                <a:ea typeface="微软雅黑" panose="020B0503020204020204" pitchFamily="34" charset="-122"/>
              </a:rPr>
              <a:t>： </a:t>
            </a:r>
            <a:r>
              <a:rPr lang="en-US" altLang="zh-CN" sz="1800" dirty="0">
                <a:solidFill>
                  <a:srgbClr val="0000FF"/>
                </a:solidFill>
                <a:latin typeface="微软雅黑" panose="020B0503020204020204" pitchFamily="34" charset="-122"/>
                <a:ea typeface="微软雅黑" panose="020B0503020204020204" pitchFamily="34" charset="-122"/>
                <a:cs typeface="+mj-cs"/>
              </a:rPr>
              <a:t>RTSOL</a:t>
            </a:r>
          </a:p>
          <a:p>
            <a:pPr algn="just">
              <a:lnSpc>
                <a:spcPct val="150000"/>
              </a:lnSpc>
            </a:pPr>
            <a:endParaRPr lang="en-US" altLang="zh-CN" sz="1800" dirty="0">
              <a:solidFill>
                <a:srgbClr val="0000FF"/>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5E1766E-0EAE-D824-58B6-043F2CBEA9C3}"/>
              </a:ext>
            </a:extLst>
          </p:cNvPr>
          <p:cNvPicPr>
            <a:picLocks noChangeAspect="1"/>
          </p:cNvPicPr>
          <p:nvPr/>
        </p:nvPicPr>
        <p:blipFill>
          <a:blip r:embed="rId2"/>
          <a:stretch>
            <a:fillRect/>
          </a:stretch>
        </p:blipFill>
        <p:spPr>
          <a:xfrm>
            <a:off x="3879726" y="1595120"/>
            <a:ext cx="7333416" cy="4643120"/>
          </a:xfrm>
          <a:prstGeom prst="rect">
            <a:avLst/>
          </a:prstGeom>
          <a:ln>
            <a:solidFill>
              <a:srgbClr val="FF0000"/>
            </a:solidFill>
          </a:ln>
        </p:spPr>
      </p:pic>
      <p:sp>
        <p:nvSpPr>
          <p:cNvPr id="10" name="矩形 9">
            <a:extLst>
              <a:ext uri="{FF2B5EF4-FFF2-40B4-BE49-F238E27FC236}">
                <a16:creationId xmlns:a16="http://schemas.microsoft.com/office/drawing/2014/main" id="{BBF533CB-F800-4C25-80AA-A721DBF9AF89}"/>
              </a:ext>
            </a:extLst>
          </p:cNvPr>
          <p:cNvSpPr/>
          <p:nvPr/>
        </p:nvSpPr>
        <p:spPr>
          <a:xfrm>
            <a:off x="2290085" y="945217"/>
            <a:ext cx="7543494" cy="685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模拟数据准备的集成化导航界面</a:t>
            </a:r>
            <a:endParaRPr lang="zh-CN" altLang="en-US" sz="2800"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26" name="Text Box 25">
            <a:extLst>
              <a:ext uri="{FF2B5EF4-FFF2-40B4-BE49-F238E27FC236}">
                <a16:creationId xmlns:a16="http://schemas.microsoft.com/office/drawing/2014/main" id="{4BE95F3F-9056-7B5D-2C9E-F524EC5B666B}"/>
              </a:ext>
            </a:extLst>
          </p:cNvPr>
          <p:cNvSpPr>
            <a:spLocks noChangeArrowheads="1"/>
          </p:cNvSpPr>
          <p:nvPr/>
        </p:nvSpPr>
        <p:spPr bwMode="auto">
          <a:xfrm>
            <a:off x="468431" y="979488"/>
            <a:ext cx="10025398" cy="367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1</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模拟数据准备的集成化导航界面</a:t>
            </a:r>
            <a:endParaRPr kumimoji="0" lang="zh-CN" altLang="zh-CN" sz="32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2</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完善 </a:t>
            </a:r>
            <a:r>
              <a:rPr kumimoji="0" lang="en-US" altLang="zh-CN" sz="3200" b="1"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cs typeface="+mn-cs"/>
              </a:rPr>
              <a:t>Karstsim</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不同版本模拟器的兼容</a:t>
            </a:r>
            <a:endParaRPr kumimoji="0" lang="zh-CN" altLang="zh-CN" sz="32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历史拟合参数修改的流程化管理</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完善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数据结果可视化分析模块优化升级</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EPCP</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平台</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flexnet</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许可改造工作和测试部署</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1" name="文本框 10">
            <a:extLst>
              <a:ext uri="{FF2B5EF4-FFF2-40B4-BE49-F238E27FC236}">
                <a16:creationId xmlns:a16="http://schemas.microsoft.com/office/drawing/2014/main" id="{E80E7268-C02B-3C14-A761-E912DFF71F89}"/>
              </a:ext>
            </a:extLst>
          </p:cNvPr>
          <p:cNvSpPr txBox="1"/>
          <p:nvPr/>
        </p:nvSpPr>
        <p:spPr>
          <a:xfrm>
            <a:off x="755576" y="1484784"/>
            <a:ext cx="7344816" cy="1815882"/>
          </a:xfrm>
          <a:prstGeom prst="rect">
            <a:avLst/>
          </a:prstGeom>
          <a:noFill/>
        </p:spPr>
        <p:txBody>
          <a:bodyPr wrap="square">
            <a:spAutoFit/>
          </a:bodyPr>
          <a:lstStyle/>
          <a:p>
            <a:pPr algn="l"/>
            <a:r>
              <a:rPr lang="zh-CN" altLang="zh-CN" sz="2800" dirty="0">
                <a:solidFill>
                  <a:schemeClr val="tx1"/>
                </a:solidFill>
                <a:latin typeface="+mj-ea"/>
                <a:ea typeface="+mj-ea"/>
              </a:rPr>
              <a:t>（</a:t>
            </a:r>
            <a:r>
              <a:rPr lang="en-US" altLang="zh-CN" sz="2800" dirty="0">
                <a:solidFill>
                  <a:schemeClr val="tx1"/>
                </a:solidFill>
                <a:latin typeface="+mj-ea"/>
                <a:ea typeface="+mj-ea"/>
              </a:rPr>
              <a:t>1</a:t>
            </a:r>
            <a:r>
              <a:rPr lang="zh-CN" altLang="zh-CN" sz="2800" dirty="0">
                <a:solidFill>
                  <a:schemeClr val="tx1"/>
                </a:solidFill>
                <a:latin typeface="+mj-ea"/>
                <a:ea typeface="+mj-ea"/>
              </a:rPr>
              <a:t>）不同版本模拟器接口，包括黑油单机版、黑油并行版、组分并行版；</a:t>
            </a:r>
            <a:endParaRPr lang="en-US" altLang="zh-CN" sz="2800" dirty="0">
              <a:solidFill>
                <a:schemeClr val="tx1"/>
              </a:solidFill>
              <a:latin typeface="+mj-ea"/>
              <a:ea typeface="+mj-ea"/>
            </a:endParaRPr>
          </a:p>
          <a:p>
            <a:pPr algn="l"/>
            <a:endParaRPr lang="zh-CN" altLang="zh-CN" sz="2800" dirty="0">
              <a:solidFill>
                <a:schemeClr val="tx1"/>
              </a:solidFill>
              <a:latin typeface="+mj-ea"/>
              <a:ea typeface="+mj-ea"/>
            </a:endParaRPr>
          </a:p>
          <a:p>
            <a:pPr algn="l"/>
            <a:r>
              <a:rPr lang="zh-CN" altLang="zh-CN" sz="2800" dirty="0">
                <a:solidFill>
                  <a:schemeClr val="tx1"/>
                </a:solidFill>
                <a:latin typeface="+mj-ea"/>
                <a:ea typeface="+mj-ea"/>
              </a:rPr>
              <a:t>（</a:t>
            </a:r>
            <a:r>
              <a:rPr lang="en-US" altLang="zh-CN" sz="2800" dirty="0">
                <a:solidFill>
                  <a:schemeClr val="tx1"/>
                </a:solidFill>
                <a:latin typeface="+mj-ea"/>
                <a:ea typeface="+mj-ea"/>
              </a:rPr>
              <a:t>2</a:t>
            </a:r>
            <a:r>
              <a:rPr lang="zh-CN" altLang="zh-CN" sz="2800" dirty="0">
                <a:solidFill>
                  <a:schemeClr val="tx1"/>
                </a:solidFill>
                <a:latin typeface="+mj-ea"/>
                <a:ea typeface="+mj-ea"/>
              </a:rPr>
              <a:t>）多版本模拟器数据读入和预处理。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7" name="标题 1">
            <a:extLst>
              <a:ext uri="{FF2B5EF4-FFF2-40B4-BE49-F238E27FC236}">
                <a16:creationId xmlns:a16="http://schemas.microsoft.com/office/drawing/2014/main" id="{4264C7D1-F54B-7CAC-7A8E-AF2C8E28851D}"/>
              </a:ext>
            </a:extLst>
          </p:cNvPr>
          <p:cNvSpPr txBox="1">
            <a:spLocks/>
          </p:cNvSpPr>
          <p:nvPr/>
        </p:nvSpPr>
        <p:spPr>
          <a:xfrm>
            <a:off x="155791" y="1059499"/>
            <a:ext cx="11568123" cy="86409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a:latin typeface="+mj-ea"/>
              </a:rPr>
              <a:t>（</a:t>
            </a:r>
            <a:r>
              <a:rPr lang="en-US" altLang="zh-CN" sz="2800">
                <a:latin typeface="+mj-ea"/>
              </a:rPr>
              <a:t>1</a:t>
            </a:r>
            <a:r>
              <a:rPr lang="zh-CN" altLang="zh-CN" sz="2800">
                <a:latin typeface="+mj-ea"/>
              </a:rPr>
              <a:t>）不同版本模拟器接口，包括黑油单机版、黑油并行版、组分并行版</a:t>
            </a:r>
            <a:endParaRPr lang="zh-CN" altLang="zh-CN" sz="2800" dirty="0">
              <a:latin typeface="+mj-ea"/>
            </a:endParaRPr>
          </a:p>
        </p:txBody>
      </p:sp>
      <p:pic>
        <p:nvPicPr>
          <p:cNvPr id="18" name="Picture 2">
            <a:extLst>
              <a:ext uri="{FF2B5EF4-FFF2-40B4-BE49-F238E27FC236}">
                <a16:creationId xmlns:a16="http://schemas.microsoft.com/office/drawing/2014/main" id="{33580794-D4F2-1ED0-43A3-C2B5538C0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40" y="3556188"/>
            <a:ext cx="6323252" cy="213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a:extLst>
              <a:ext uri="{FF2B5EF4-FFF2-40B4-BE49-F238E27FC236}">
                <a16:creationId xmlns:a16="http://schemas.microsoft.com/office/drawing/2014/main" id="{F778316A-C8D4-7AE6-3859-DCC417874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468" y="3429000"/>
            <a:ext cx="4595044" cy="241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a:extLst>
              <a:ext uri="{FF2B5EF4-FFF2-40B4-BE49-F238E27FC236}">
                <a16:creationId xmlns:a16="http://schemas.microsoft.com/office/drawing/2014/main" id="{8CFAC169-BF4D-3DFB-ED7C-1EF81CD90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953" y="2396580"/>
            <a:ext cx="5115080" cy="302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本框 20">
            <a:extLst>
              <a:ext uri="{FF2B5EF4-FFF2-40B4-BE49-F238E27FC236}">
                <a16:creationId xmlns:a16="http://schemas.microsoft.com/office/drawing/2014/main" id="{51700A75-CA2A-845C-6325-5CE0D2518C8A}"/>
              </a:ext>
            </a:extLst>
          </p:cNvPr>
          <p:cNvSpPr txBox="1"/>
          <p:nvPr/>
        </p:nvSpPr>
        <p:spPr>
          <a:xfrm>
            <a:off x="3629712" y="1612449"/>
            <a:ext cx="9538465" cy="422873"/>
          </a:xfrm>
          <a:prstGeom prst="rect">
            <a:avLst/>
          </a:prstGeom>
          <a:noFill/>
        </p:spPr>
        <p:txBody>
          <a:bodyPr wrap="square">
            <a:spAutoFit/>
          </a:bodyPr>
          <a:lstStyle/>
          <a:p>
            <a:pPr algn="just">
              <a:lnSpc>
                <a:spcPct val="150000"/>
              </a:lnSpc>
            </a:pPr>
            <a:r>
              <a:rPr lang="zh-CN" altLang="en-US" sz="1600" b="1" dirty="0">
                <a:solidFill>
                  <a:srgbClr val="0000FF"/>
                </a:solidFill>
                <a:latin typeface="微软雅黑" panose="020B0503020204020204" pitchFamily="34" charset="-122"/>
              </a:rPr>
              <a:t>提高不同版本数据（黑油，组分，单机，并行）的兼容性</a:t>
            </a:r>
            <a:endParaRPr lang="en-US" altLang="zh-CN" sz="1600" b="1" dirty="0">
              <a:solidFill>
                <a:srgbClr val="0000FF"/>
              </a:solidFill>
              <a:latin typeface="微软雅黑" panose="020B0503020204020204" pitchFamily="34" charset="-122"/>
            </a:endParaRPr>
          </a:p>
        </p:txBody>
      </p:sp>
      <p:sp>
        <p:nvSpPr>
          <p:cNvPr id="22" name="文本框 21">
            <a:extLst>
              <a:ext uri="{FF2B5EF4-FFF2-40B4-BE49-F238E27FC236}">
                <a16:creationId xmlns:a16="http://schemas.microsoft.com/office/drawing/2014/main" id="{4ABF5526-500A-F0B7-E1F4-07DFEAE4DFC2}"/>
              </a:ext>
            </a:extLst>
          </p:cNvPr>
          <p:cNvSpPr txBox="1"/>
          <p:nvPr/>
        </p:nvSpPr>
        <p:spPr>
          <a:xfrm>
            <a:off x="468086" y="1614540"/>
            <a:ext cx="3788228" cy="1194494"/>
          </a:xfrm>
          <a:prstGeom prst="rect">
            <a:avLst/>
          </a:prstGeom>
          <a:noFill/>
        </p:spPr>
        <p:txBody>
          <a:bodyPr wrap="square">
            <a:spAutoFit/>
          </a:bodyPr>
          <a:lstStyle/>
          <a:p>
            <a:pPr>
              <a:lnSpc>
                <a:spcPct val="125000"/>
              </a:lnSpc>
              <a:spcAft>
                <a:spcPts val="450"/>
              </a:spcAft>
              <a:buClr>
                <a:srgbClr val="FF0000"/>
              </a:buClr>
              <a:defRPr/>
            </a:pPr>
            <a:r>
              <a:rPr lang="zh-CN" altLang="en-US" sz="1600" b="1" dirty="0">
                <a:solidFill>
                  <a:srgbClr val="0000FF"/>
                </a:solidFill>
                <a:latin typeface="微软雅黑" panose="020B0503020204020204" pitchFamily="34" charset="-122"/>
              </a:rPr>
              <a:t>自动识别数据版本</a:t>
            </a:r>
            <a:endParaRPr lang="en-US" altLang="zh-CN" sz="1600" b="1" dirty="0">
              <a:solidFill>
                <a:srgbClr val="0000FF"/>
              </a:solidFill>
              <a:latin typeface="微软雅黑" panose="020B0503020204020204" pitchFamily="34" charset="-122"/>
            </a:endParaRPr>
          </a:p>
          <a:p>
            <a:pPr>
              <a:lnSpc>
                <a:spcPct val="125000"/>
              </a:lnSpc>
              <a:spcAft>
                <a:spcPts val="450"/>
              </a:spcAft>
              <a:buClr>
                <a:srgbClr val="FF0000"/>
              </a:buClr>
              <a:defRPr/>
            </a:pPr>
            <a:r>
              <a:rPr lang="zh-CN" altLang="en-US" sz="1600" b="1" dirty="0">
                <a:solidFill>
                  <a:srgbClr val="0000FF"/>
                </a:solidFill>
                <a:latin typeface="微软雅黑" panose="020B0503020204020204" pitchFamily="34" charset="-122"/>
              </a:rPr>
              <a:t>自动识别</a:t>
            </a:r>
            <a:r>
              <a:rPr lang="zh-CN" altLang="en-US" b="1" dirty="0">
                <a:solidFill>
                  <a:srgbClr val="0000FF"/>
                </a:solidFill>
                <a:latin typeface="微软雅黑" panose="020B0503020204020204" pitchFamily="34" charset="-122"/>
              </a:rPr>
              <a:t>组分</a:t>
            </a:r>
            <a:r>
              <a:rPr lang="zh-CN" altLang="en-US" sz="1600" b="1" dirty="0">
                <a:solidFill>
                  <a:srgbClr val="0000FF"/>
                </a:solidFill>
                <a:latin typeface="微软雅黑" panose="020B0503020204020204" pitchFamily="34" charset="-122"/>
              </a:rPr>
              <a:t>关键字</a:t>
            </a:r>
            <a:endParaRPr lang="en-US" altLang="zh-CN" sz="1600" b="1" dirty="0">
              <a:solidFill>
                <a:srgbClr val="0000FF"/>
              </a:solidFill>
              <a:latin typeface="微软雅黑" panose="020B0503020204020204" pitchFamily="34" charset="-122"/>
            </a:endParaRPr>
          </a:p>
          <a:p>
            <a:pPr>
              <a:lnSpc>
                <a:spcPct val="125000"/>
              </a:lnSpc>
              <a:spcAft>
                <a:spcPts val="450"/>
              </a:spcAft>
              <a:buClr>
                <a:srgbClr val="FF0000"/>
              </a:buClr>
              <a:defRPr/>
            </a:pPr>
            <a:r>
              <a:rPr lang="zh-CN" altLang="en-US" sz="1600" b="1" dirty="0">
                <a:solidFill>
                  <a:srgbClr val="0000FF"/>
                </a:solidFill>
                <a:latin typeface="微软雅黑" panose="020B0503020204020204" pitchFamily="34" charset="-122"/>
              </a:rPr>
              <a:t>自动选择适当的数据处理模块</a:t>
            </a:r>
            <a:endParaRPr lang="en-US" altLang="zh-CN" sz="1600" b="1" dirty="0">
              <a:solidFill>
                <a:srgbClr val="0000FF"/>
              </a:solidFill>
              <a:latin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24" name="标题 1">
            <a:extLst>
              <a:ext uri="{FF2B5EF4-FFF2-40B4-BE49-F238E27FC236}">
                <a16:creationId xmlns:a16="http://schemas.microsoft.com/office/drawing/2014/main" id="{6C7D58EC-B60C-E67D-8F11-1B32979C9BDF}"/>
              </a:ext>
            </a:extLst>
          </p:cNvPr>
          <p:cNvSpPr txBox="1">
            <a:spLocks/>
          </p:cNvSpPr>
          <p:nvPr/>
        </p:nvSpPr>
        <p:spPr>
          <a:xfrm>
            <a:off x="181639" y="1146584"/>
            <a:ext cx="11520504" cy="86409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dirty="0">
                <a:latin typeface="+mj-ea"/>
              </a:rPr>
              <a:t>（</a:t>
            </a:r>
            <a:r>
              <a:rPr lang="en-US" altLang="zh-CN" sz="2800" dirty="0">
                <a:latin typeface="+mj-ea"/>
              </a:rPr>
              <a:t>1</a:t>
            </a:r>
            <a:r>
              <a:rPr lang="zh-CN" altLang="zh-CN" sz="2800" dirty="0">
                <a:latin typeface="+mj-ea"/>
              </a:rPr>
              <a:t>）不同版本模拟器接口，包括黑油单机版、黑油并行版、组分并行版</a:t>
            </a:r>
          </a:p>
        </p:txBody>
      </p:sp>
      <p:sp>
        <p:nvSpPr>
          <p:cNvPr id="25" name="副标题 2">
            <a:extLst>
              <a:ext uri="{FF2B5EF4-FFF2-40B4-BE49-F238E27FC236}">
                <a16:creationId xmlns:a16="http://schemas.microsoft.com/office/drawing/2014/main" id="{9CF5A5B5-C3D0-D00E-32B2-D54F2B9E1A41}"/>
              </a:ext>
            </a:extLst>
          </p:cNvPr>
          <p:cNvSpPr txBox="1">
            <a:spLocks/>
          </p:cNvSpPr>
          <p:nvPr/>
        </p:nvSpPr>
        <p:spPr>
          <a:xfrm>
            <a:off x="613687" y="2154695"/>
            <a:ext cx="2880627" cy="2286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调用单机版模拟器</a:t>
            </a:r>
          </a:p>
        </p:txBody>
      </p:sp>
      <p:pic>
        <p:nvPicPr>
          <p:cNvPr id="26" name="Picture 2">
            <a:extLst>
              <a:ext uri="{FF2B5EF4-FFF2-40B4-BE49-F238E27FC236}">
                <a16:creationId xmlns:a16="http://schemas.microsoft.com/office/drawing/2014/main" id="{662C70AB-061C-FDC3-AA47-B8C5E2911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553" y="1578632"/>
            <a:ext cx="7261760" cy="4353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9" name="标题 1">
            <a:extLst>
              <a:ext uri="{FF2B5EF4-FFF2-40B4-BE49-F238E27FC236}">
                <a16:creationId xmlns:a16="http://schemas.microsoft.com/office/drawing/2014/main" id="{87160FA3-EBFD-00ED-8FC4-270C2042C26B}"/>
              </a:ext>
            </a:extLst>
          </p:cNvPr>
          <p:cNvSpPr txBox="1">
            <a:spLocks/>
          </p:cNvSpPr>
          <p:nvPr/>
        </p:nvSpPr>
        <p:spPr>
          <a:xfrm>
            <a:off x="311763" y="1092155"/>
            <a:ext cx="11292408" cy="86409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a:latin typeface="+mj-ea"/>
              </a:rPr>
              <a:t>（</a:t>
            </a:r>
            <a:r>
              <a:rPr lang="en-US" altLang="zh-CN" sz="2800">
                <a:latin typeface="+mj-ea"/>
              </a:rPr>
              <a:t>1</a:t>
            </a:r>
            <a:r>
              <a:rPr lang="zh-CN" altLang="zh-CN" sz="2800">
                <a:latin typeface="+mj-ea"/>
              </a:rPr>
              <a:t>）不同版本模拟器接口，包括黑油单机版、黑油并行版、组分并行版</a:t>
            </a:r>
            <a:endParaRPr lang="zh-CN" altLang="zh-CN" sz="2800" dirty="0">
              <a:latin typeface="+mj-ea"/>
            </a:endParaRPr>
          </a:p>
        </p:txBody>
      </p:sp>
      <p:sp>
        <p:nvSpPr>
          <p:cNvPr id="10" name="副标题 2">
            <a:extLst>
              <a:ext uri="{FF2B5EF4-FFF2-40B4-BE49-F238E27FC236}">
                <a16:creationId xmlns:a16="http://schemas.microsoft.com/office/drawing/2014/main" id="{AF6986A3-295B-7284-BB92-B2FD7C83EE81}"/>
              </a:ext>
            </a:extLst>
          </p:cNvPr>
          <p:cNvSpPr txBox="1">
            <a:spLocks/>
          </p:cNvSpPr>
          <p:nvPr/>
        </p:nvSpPr>
        <p:spPr>
          <a:xfrm>
            <a:off x="779308" y="1675723"/>
            <a:ext cx="9464150" cy="6973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调用并行版本模拟器</a:t>
            </a:r>
          </a:p>
        </p:txBody>
      </p:sp>
      <p:pic>
        <p:nvPicPr>
          <p:cNvPr id="11" name="Picture 2">
            <a:extLst>
              <a:ext uri="{FF2B5EF4-FFF2-40B4-BE49-F238E27FC236}">
                <a16:creationId xmlns:a16="http://schemas.microsoft.com/office/drawing/2014/main" id="{FC968F65-AF7A-E4BA-9390-9413F787C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146" y="2024404"/>
            <a:ext cx="7176797"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6" name="标题 1">
            <a:extLst>
              <a:ext uri="{FF2B5EF4-FFF2-40B4-BE49-F238E27FC236}">
                <a16:creationId xmlns:a16="http://schemas.microsoft.com/office/drawing/2014/main" id="{10D54B36-0381-0D0E-3873-DA5B92CDC971}"/>
              </a:ext>
            </a:extLst>
          </p:cNvPr>
          <p:cNvSpPr txBox="1">
            <a:spLocks/>
          </p:cNvSpPr>
          <p:nvPr/>
        </p:nvSpPr>
        <p:spPr>
          <a:xfrm>
            <a:off x="387963" y="1103041"/>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dirty="0">
                <a:latin typeface="+mj-ea"/>
              </a:rPr>
              <a:t>（</a:t>
            </a:r>
            <a:r>
              <a:rPr lang="en-US" altLang="zh-CN" sz="2800" dirty="0">
                <a:latin typeface="+mj-ea"/>
              </a:rPr>
              <a:t>2</a:t>
            </a:r>
            <a:r>
              <a:rPr lang="zh-CN" altLang="zh-CN" sz="2800" dirty="0">
                <a:latin typeface="+mj-ea"/>
              </a:rPr>
              <a:t>）多版本模拟器数据读入和预处理。</a:t>
            </a:r>
          </a:p>
        </p:txBody>
      </p:sp>
      <p:sp>
        <p:nvSpPr>
          <p:cNvPr id="17" name="副标题 2">
            <a:extLst>
              <a:ext uri="{FF2B5EF4-FFF2-40B4-BE49-F238E27FC236}">
                <a16:creationId xmlns:a16="http://schemas.microsoft.com/office/drawing/2014/main" id="{18D81EE8-F318-5CA4-28B0-16BFC06487B5}"/>
              </a:ext>
            </a:extLst>
          </p:cNvPr>
          <p:cNvSpPr txBox="1">
            <a:spLocks/>
          </p:cNvSpPr>
          <p:nvPr/>
        </p:nvSpPr>
        <p:spPr>
          <a:xfrm>
            <a:off x="656725" y="1710984"/>
            <a:ext cx="6146846" cy="512305"/>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根据模拟器版本选择自动适配模拟结果的预处理器版本</a:t>
            </a:r>
          </a:p>
        </p:txBody>
      </p:sp>
      <p:pic>
        <p:nvPicPr>
          <p:cNvPr id="18" name="Picture 2">
            <a:extLst>
              <a:ext uri="{FF2B5EF4-FFF2-40B4-BE49-F238E27FC236}">
                <a16:creationId xmlns:a16="http://schemas.microsoft.com/office/drawing/2014/main" id="{C4A00185-6F29-C1D8-36A7-043BE89AD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098" y="1535089"/>
            <a:ext cx="3926185" cy="4120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5" name="Text Box 25">
            <a:extLst>
              <a:ext uri="{FF2B5EF4-FFF2-40B4-BE49-F238E27FC236}">
                <a16:creationId xmlns:a16="http://schemas.microsoft.com/office/drawing/2014/main" id="{9AABCEA6-947B-B146-38C0-F0952E650531}"/>
              </a:ext>
            </a:extLst>
          </p:cNvPr>
          <p:cNvSpPr>
            <a:spLocks noChangeArrowheads="1"/>
          </p:cNvSpPr>
          <p:nvPr/>
        </p:nvSpPr>
        <p:spPr bwMode="auto">
          <a:xfrm>
            <a:off x="468431" y="979488"/>
            <a:ext cx="8423929" cy="440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模拟数据准备的集成化导航界面</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2</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完善 </a:t>
            </a:r>
            <a:r>
              <a:rPr kumimoji="0" lang="en-US" altLang="zh-CN" sz="3200" b="1" i="0" u="none" strike="noStrike" kern="1200" cap="none" spc="0" normalizeH="0" baseline="0" noProof="0" dirty="0" err="1">
                <a:ln>
                  <a:noFill/>
                </a:ln>
                <a:effectLst/>
                <a:uLnTx/>
                <a:uFillTx/>
                <a:latin typeface="宋体" panose="02010600030101010101" pitchFamily="2" charset="-122"/>
                <a:ea typeface="宋体" panose="02010600030101010101" pitchFamily="2" charset="-122"/>
                <a:cs typeface="+mn-cs"/>
              </a:rPr>
              <a:t>Karstsim</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不同版本模拟器的兼容</a:t>
            </a:r>
            <a:endParaRPr kumimoji="0" lang="zh-CN" altLang="zh-CN" sz="32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历史拟合参数修改的流程化管理</a:t>
            </a:r>
            <a:endParaRPr kumimoji="0" lang="zh-CN" altLang="zh-CN" sz="32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4</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完善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数据结果可视化分析模块优化升级</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EPCP</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平台</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flexnet</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许可改造工作和测试部署</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0" name="文本框 9">
            <a:extLst>
              <a:ext uri="{FF2B5EF4-FFF2-40B4-BE49-F238E27FC236}">
                <a16:creationId xmlns:a16="http://schemas.microsoft.com/office/drawing/2014/main" id="{3AF93549-AD40-6D8E-18B3-0FA93C6EF7AE}"/>
              </a:ext>
            </a:extLst>
          </p:cNvPr>
          <p:cNvSpPr txBox="1"/>
          <p:nvPr/>
        </p:nvSpPr>
        <p:spPr>
          <a:xfrm>
            <a:off x="1043608" y="1484784"/>
            <a:ext cx="7488832" cy="1077218"/>
          </a:xfrm>
          <a:prstGeom prst="rect">
            <a:avLst/>
          </a:prstGeom>
          <a:noFill/>
        </p:spPr>
        <p:txBody>
          <a:bodyPr wrap="square">
            <a:spAutoFit/>
          </a:bodyPr>
          <a:lstStyle/>
          <a:p>
            <a:pPr algn="l"/>
            <a:r>
              <a:rPr lang="zh-CN" altLang="zh-CN" sz="3200" dirty="0">
                <a:solidFill>
                  <a:schemeClr val="tx1"/>
                </a:solidFill>
                <a:latin typeface="+mj-ea"/>
                <a:ea typeface="+mj-ea"/>
              </a:rPr>
              <a:t>（</a:t>
            </a:r>
            <a:r>
              <a:rPr lang="en-US" altLang="zh-CN" sz="3200" dirty="0">
                <a:solidFill>
                  <a:schemeClr val="tx1"/>
                </a:solidFill>
                <a:latin typeface="+mj-ea"/>
                <a:ea typeface="+mj-ea"/>
              </a:rPr>
              <a:t>1</a:t>
            </a:r>
            <a:r>
              <a:rPr lang="zh-CN" altLang="zh-CN" sz="3200" dirty="0">
                <a:solidFill>
                  <a:schemeClr val="tx1"/>
                </a:solidFill>
                <a:latin typeface="+mj-ea"/>
                <a:ea typeface="+mj-ea"/>
              </a:rPr>
              <a:t>）区块指标参数调整；</a:t>
            </a:r>
          </a:p>
          <a:p>
            <a:pPr algn="l"/>
            <a:r>
              <a:rPr lang="zh-CN" altLang="zh-CN" sz="3200" dirty="0">
                <a:solidFill>
                  <a:schemeClr val="tx1"/>
                </a:solidFill>
                <a:latin typeface="+mj-ea"/>
                <a:ea typeface="+mj-ea"/>
              </a:rPr>
              <a:t>（</a:t>
            </a:r>
            <a:r>
              <a:rPr lang="en-US" altLang="zh-CN" sz="3200" dirty="0">
                <a:solidFill>
                  <a:schemeClr val="tx1"/>
                </a:solidFill>
                <a:latin typeface="+mj-ea"/>
                <a:ea typeface="+mj-ea"/>
              </a:rPr>
              <a:t>2</a:t>
            </a:r>
            <a:r>
              <a:rPr lang="zh-CN" altLang="zh-CN" sz="3200" dirty="0">
                <a:solidFill>
                  <a:schemeClr val="tx1"/>
                </a:solidFill>
                <a:latin typeface="+mj-ea"/>
                <a:ea typeface="+mj-ea"/>
              </a:rPr>
              <a:t>）单井指标参数调整。</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181640" y="134044"/>
            <a:ext cx="11836609" cy="492279"/>
          </a:xfrm>
          <a:prstGeom prst="rect">
            <a:avLst/>
          </a:prstGeom>
        </p:spPr>
        <p:txBody>
          <a:bodyPr anchor="ctr" anchorCtr="0">
            <a:normAutofit/>
          </a:bodyPr>
          <a:lstStyle/>
          <a:p>
            <a:pPr defTabSz="913765">
              <a:spcBef>
                <a:spcPct val="20000"/>
              </a:spcBef>
              <a:defRPr/>
            </a:pPr>
            <a:endParaRPr lang="zh-CN" altLang="en-US" sz="2600" b="1" dirty="0">
              <a:solidFill>
                <a:srgbClr val="0000FF"/>
              </a:solidFill>
              <a:latin typeface="微软雅黑" panose="020B0503020204020204" pitchFamily="34" charset="-122"/>
              <a:ea typeface="微软雅黑" panose="020B0503020204020204" pitchFamily="34" charset="-122"/>
            </a:endParaRPr>
          </a:p>
        </p:txBody>
      </p:sp>
      <p:sp>
        <p:nvSpPr>
          <p:cNvPr id="14" name="矩形 13"/>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目的和意义</a:t>
            </a:r>
          </a:p>
        </p:txBody>
      </p:sp>
      <p:sp>
        <p:nvSpPr>
          <p:cNvPr id="3" name="文本框 2">
            <a:extLst>
              <a:ext uri="{FF2B5EF4-FFF2-40B4-BE49-F238E27FC236}">
                <a16:creationId xmlns:a16="http://schemas.microsoft.com/office/drawing/2014/main" id="{8EA9DF11-5C59-475D-E7F7-66F0503CBF5E}"/>
              </a:ext>
            </a:extLst>
          </p:cNvPr>
          <p:cNvSpPr txBox="1"/>
          <p:nvPr/>
        </p:nvSpPr>
        <p:spPr>
          <a:xfrm>
            <a:off x="181640" y="1284370"/>
            <a:ext cx="11730227" cy="3894464"/>
          </a:xfrm>
          <a:prstGeom prst="rect">
            <a:avLst/>
          </a:prstGeom>
          <a:noFill/>
        </p:spPr>
        <p:txBody>
          <a:bodyPr wrap="square">
            <a:spAutoFit/>
          </a:bodyPr>
          <a:lstStyle/>
          <a:p>
            <a:pPr>
              <a:lnSpc>
                <a:spcPct val="200000"/>
              </a:lnSpc>
              <a:spcAft>
                <a:spcPts val="450"/>
              </a:spcAft>
              <a:buClr>
                <a:srgbClr val="FF0000"/>
              </a:buClr>
              <a:buFont typeface="Wingdings" pitchFamily="2" charset="2"/>
              <a:buChar char="u"/>
              <a:defRPr/>
            </a:pPr>
            <a:r>
              <a:rPr lang="zh-CN" altLang="en-US" sz="2400" b="1" dirty="0">
                <a:solidFill>
                  <a:srgbClr val="FF0000"/>
                </a:solidFill>
                <a:latin typeface="微软雅黑" panose="020B0503020204020204" pitchFamily="34" charset="-122"/>
                <a:ea typeface="微软雅黑" panose="020B0503020204020204" pitchFamily="34" charset="-122"/>
              </a:rPr>
              <a:t>研究目的</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58775">
              <a:lnSpc>
                <a:spcPct val="200000"/>
              </a:lnSpc>
              <a:spcAft>
                <a:spcPts val="450"/>
              </a:spcAft>
              <a:buClr>
                <a:srgbClr val="0000FF"/>
              </a:buClr>
              <a:defRPr/>
            </a:pPr>
            <a:r>
              <a:rPr lang="zh-CN" altLang="en-US" sz="1800" b="1" dirty="0">
                <a:solidFill>
                  <a:srgbClr val="0000FF"/>
                </a:solidFill>
                <a:latin typeface="微软雅黑" panose="020B0503020204020204" pitchFamily="34" charset="-122"/>
                <a:ea typeface="微软雅黑" panose="020B0503020204020204" pitchFamily="34" charset="-122"/>
              </a:rPr>
              <a:t>       为更好推广</a:t>
            </a:r>
            <a:r>
              <a:rPr lang="en-US" altLang="zh-CN" sz="1800" b="1" dirty="0" err="1">
                <a:solidFill>
                  <a:srgbClr val="0000FF"/>
                </a:solidFill>
                <a:latin typeface="微软雅黑" panose="020B0503020204020204" pitchFamily="34" charset="-122"/>
                <a:ea typeface="微软雅黑" panose="020B0503020204020204" pitchFamily="34" charset="-122"/>
              </a:rPr>
              <a:t>karstsim</a:t>
            </a:r>
            <a:r>
              <a:rPr lang="zh-CN" altLang="en-US" sz="1800" b="1" dirty="0">
                <a:solidFill>
                  <a:srgbClr val="0000FF"/>
                </a:solidFill>
                <a:latin typeface="微软雅黑" panose="020B0503020204020204" pitchFamily="34" charset="-122"/>
                <a:ea typeface="微软雅黑" panose="020B0503020204020204" pitchFamily="34" charset="-122"/>
              </a:rPr>
              <a:t>数值模拟软件，进行前后处理版本升级改造，实现数据准备及模型建立的便捷化和智能化，提高与不同版本模拟器（黑油，组分，单机，并行）的兼容性，提高历史拟合过程中参数修改的便捷性。</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457200" indent="-457200">
              <a:lnSpc>
                <a:spcPct val="200000"/>
              </a:lnSpc>
              <a:spcAft>
                <a:spcPts val="450"/>
              </a:spcAft>
              <a:buClr>
                <a:srgbClr val="FF0000"/>
              </a:buClr>
              <a:buFont typeface="Wingdings" panose="05000000000000000000" pitchFamily="2" charset="2"/>
              <a:buChar char="u"/>
              <a:defRPr/>
            </a:pPr>
            <a:r>
              <a:rPr lang="zh-CN" altLang="en-US" sz="2400" b="1" dirty="0">
                <a:solidFill>
                  <a:srgbClr val="FF0000"/>
                </a:solidFill>
                <a:latin typeface="微软雅黑" panose="020B0503020204020204" pitchFamily="34" charset="-122"/>
                <a:ea typeface="微软雅黑" panose="020B0503020204020204" pitchFamily="34" charset="-122"/>
              </a:rPr>
              <a:t>研究意义</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a:lnSpc>
                <a:spcPct val="200000"/>
              </a:lnSpc>
              <a:spcAft>
                <a:spcPts val="450"/>
              </a:spcAft>
              <a:buClr>
                <a:srgbClr val="0000FF"/>
              </a:buClr>
              <a:defRPr/>
            </a:pPr>
            <a:r>
              <a:rPr lang="zh-CN" altLang="en-US" sz="1800" b="1" dirty="0">
                <a:solidFill>
                  <a:srgbClr val="0000FF"/>
                </a:solidFill>
                <a:latin typeface="微软雅黑" panose="020B0503020204020204" pitchFamily="34" charset="-122"/>
                <a:ea typeface="微软雅黑" panose="020B0503020204020204" pitchFamily="34" charset="-122"/>
              </a:rPr>
              <a:t>        软件升级改造将扩大前后处理软件与模拟器的兼容性，提高软件的易用性和用户认可度，对软件的推广具有重要的实际意义。</a:t>
            </a:r>
            <a:endParaRPr lang="en-US" altLang="zh-CN" sz="18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5" name="标题 1">
            <a:extLst>
              <a:ext uri="{FF2B5EF4-FFF2-40B4-BE49-F238E27FC236}">
                <a16:creationId xmlns:a16="http://schemas.microsoft.com/office/drawing/2014/main" id="{D4191E24-4FDE-3FCB-A227-B53651373A9E}"/>
              </a:ext>
            </a:extLst>
          </p:cNvPr>
          <p:cNvSpPr txBox="1">
            <a:spLocks/>
          </p:cNvSpPr>
          <p:nvPr/>
        </p:nvSpPr>
        <p:spPr>
          <a:xfrm>
            <a:off x="432048" y="1059499"/>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a:latin typeface="+mj-ea"/>
              </a:rPr>
              <a:t>（</a:t>
            </a:r>
            <a:r>
              <a:rPr lang="en-US" altLang="zh-CN" sz="3200">
                <a:latin typeface="+mj-ea"/>
              </a:rPr>
              <a:t>1</a:t>
            </a:r>
            <a:r>
              <a:rPr lang="zh-CN" altLang="zh-CN" sz="3200">
                <a:latin typeface="+mj-ea"/>
              </a:rPr>
              <a:t>）区块指标参数调整</a:t>
            </a:r>
            <a:r>
              <a:rPr lang="en-US" altLang="zh-CN" sz="3200">
                <a:latin typeface="+mj-ea"/>
              </a:rPr>
              <a:t>—</a:t>
            </a:r>
            <a:r>
              <a:rPr lang="zh-CN" altLang="en-US" sz="3200">
                <a:latin typeface="+mj-ea"/>
              </a:rPr>
              <a:t>单元压力</a:t>
            </a:r>
            <a:endParaRPr lang="zh-CN" altLang="zh-CN" sz="3200" dirty="0">
              <a:latin typeface="+mj-ea"/>
            </a:endParaRPr>
          </a:p>
        </p:txBody>
      </p:sp>
      <p:pic>
        <p:nvPicPr>
          <p:cNvPr id="6" name="Picture 2">
            <a:extLst>
              <a:ext uri="{FF2B5EF4-FFF2-40B4-BE49-F238E27FC236}">
                <a16:creationId xmlns:a16="http://schemas.microsoft.com/office/drawing/2014/main" id="{0F7956B2-907B-ED29-44C5-E6F3CB1F2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533" y="1491547"/>
            <a:ext cx="397725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2D811C01-DBF9-E2ED-7FC4-2765391551EA}"/>
              </a:ext>
            </a:extLst>
          </p:cNvPr>
          <p:cNvSpPr txBox="1"/>
          <p:nvPr/>
        </p:nvSpPr>
        <p:spPr>
          <a:xfrm>
            <a:off x="432048" y="2035322"/>
            <a:ext cx="6487886" cy="2807948"/>
          </a:xfrm>
          <a:prstGeom prst="rect">
            <a:avLst/>
          </a:prstGeom>
          <a:noFill/>
        </p:spPr>
        <p:txBody>
          <a:bodyPr wrap="square">
            <a:spAutoFit/>
          </a:bodyPr>
          <a:lstStyle/>
          <a:p>
            <a:pPr algn="just">
              <a:lnSpc>
                <a:spcPct val="150000"/>
              </a:lnSpc>
            </a:pPr>
            <a:r>
              <a:rPr lang="zh-CN" altLang="en-US" sz="2000" dirty="0">
                <a:solidFill>
                  <a:srgbClr val="0000FF"/>
                </a:solidFill>
                <a:latin typeface="微软雅黑" panose="020B0503020204020204" pitchFamily="34" charset="-122"/>
                <a:ea typeface="微软雅黑" panose="020B0503020204020204" pitchFamily="34" charset="-122"/>
              </a:rPr>
              <a:t>集成各种参数调节的入口，引导用户进行参数调节操作</a:t>
            </a:r>
            <a:endParaRPr lang="en-US" altLang="zh-CN" sz="2000" dirty="0">
              <a:solidFill>
                <a:srgbClr val="0000FF"/>
              </a:solidFill>
              <a:latin typeface="微软雅黑" panose="020B0503020204020204" pitchFamily="34" charset="-122"/>
              <a:ea typeface="微软雅黑" panose="020B0503020204020204" pitchFamily="34" charset="-122"/>
            </a:endParaRPr>
          </a:p>
          <a:p>
            <a:pPr algn="just" eaLnBrk="0" hangingPunct="0">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调整参数（整体修改）：</a:t>
            </a:r>
            <a:r>
              <a:rPr lang="en-US" altLang="zh-CN" sz="2000" b="1" dirty="0">
                <a:solidFill>
                  <a:srgbClr val="3333FF"/>
                </a:solidFill>
                <a:latin typeface="微软雅黑" panose="020B0503020204020204" pitchFamily="34" charset="-122"/>
                <a:ea typeface="微软雅黑" panose="020B0503020204020204" pitchFamily="34" charset="-122"/>
              </a:rPr>
              <a:t>        </a:t>
            </a:r>
          </a:p>
          <a:p>
            <a:pPr lvl="1" algn="just" eaLnBrk="0" hangingPunct="0">
              <a:lnSpc>
                <a:spcPct val="150000"/>
              </a:lnSpc>
            </a:pPr>
            <a:r>
              <a:rPr lang="zh-CN" altLang="en-US" sz="2000" dirty="0">
                <a:solidFill>
                  <a:srgbClr val="3333FF"/>
                </a:solidFill>
                <a:latin typeface="微软雅黑" panose="020B0503020204020204" pitchFamily="34" charset="-122"/>
                <a:ea typeface="微软雅黑" panose="020B0503020204020204" pitchFamily="34" charset="-122"/>
              </a:rPr>
              <a:t>储量：</a:t>
            </a:r>
            <a:r>
              <a:rPr lang="zh-CN" altLang="en-US" sz="2000" dirty="0">
                <a:latin typeface="微软雅黑" panose="020B0503020204020204" pitchFamily="34" charset="-122"/>
                <a:ea typeface="微软雅黑" panose="020B0503020204020204" pitchFamily="34" charset="-122"/>
              </a:rPr>
              <a:t>油水界面、气水界面、有效厚度、孔隙度</a:t>
            </a:r>
            <a:endParaRPr lang="en-US" altLang="zh-CN" sz="2000" dirty="0">
              <a:latin typeface="微软雅黑" panose="020B0503020204020204" pitchFamily="34" charset="-122"/>
              <a:ea typeface="微软雅黑" panose="020B0503020204020204" pitchFamily="34" charset="-122"/>
            </a:endParaRPr>
          </a:p>
          <a:p>
            <a:pPr lvl="1" algn="just" eaLnBrk="0" hangingPunct="0">
              <a:lnSpc>
                <a:spcPct val="150000"/>
              </a:lnSpc>
            </a:pPr>
            <a:r>
              <a:rPr lang="zh-CN" altLang="en-US" sz="2000" dirty="0">
                <a:solidFill>
                  <a:srgbClr val="3333FF"/>
                </a:solidFill>
                <a:latin typeface="微软雅黑" panose="020B0503020204020204" pitchFamily="34" charset="-122"/>
                <a:ea typeface="微软雅黑" panose="020B0503020204020204" pitchFamily="34" charset="-122"/>
              </a:rPr>
              <a:t>地层压力：</a:t>
            </a:r>
            <a:r>
              <a:rPr lang="zh-CN" altLang="en-US" sz="2000" dirty="0">
                <a:latin typeface="微软雅黑" panose="020B0503020204020204" pitchFamily="34" charset="-122"/>
                <a:ea typeface="微软雅黑" panose="020B0503020204020204" pitchFamily="34" charset="-122"/>
              </a:rPr>
              <a:t>孔隙度、有效厚度、压缩系数、原油体积系数、原油密度等</a:t>
            </a:r>
            <a:endParaRPr lang="en-US" altLang="zh-CN" sz="2000" dirty="0">
              <a:latin typeface="微软雅黑" panose="020B0503020204020204" pitchFamily="34" charset="-122"/>
              <a:ea typeface="微软雅黑" panose="020B0503020204020204" pitchFamily="34" charset="-122"/>
            </a:endParaRPr>
          </a:p>
          <a:p>
            <a:pPr lvl="1" algn="just" eaLnBrk="0" hangingPunct="0">
              <a:lnSpc>
                <a:spcPct val="150000"/>
              </a:lnSpc>
            </a:pPr>
            <a:r>
              <a:rPr lang="zh-CN" altLang="en-US" sz="2000" dirty="0">
                <a:solidFill>
                  <a:srgbClr val="3333FF"/>
                </a:solidFill>
                <a:latin typeface="微软雅黑" panose="020B0503020204020204" pitchFamily="34" charset="-122"/>
                <a:ea typeface="微软雅黑" panose="020B0503020204020204" pitchFamily="34" charset="-122"/>
              </a:rPr>
              <a:t>含水：</a:t>
            </a:r>
            <a:r>
              <a:rPr lang="zh-CN" altLang="en-US" sz="2000" dirty="0">
                <a:latin typeface="微软雅黑" panose="020B0503020204020204" pitchFamily="34" charset="-122"/>
                <a:ea typeface="微软雅黑" panose="020B0503020204020204" pitchFamily="34" charset="-122"/>
              </a:rPr>
              <a:t>相渗曲线、渗透率</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5" name="标题 1">
            <a:extLst>
              <a:ext uri="{FF2B5EF4-FFF2-40B4-BE49-F238E27FC236}">
                <a16:creationId xmlns:a16="http://schemas.microsoft.com/office/drawing/2014/main" id="{E655BAB2-5D3A-0BA3-DEDF-C8664AC9B8CF}"/>
              </a:ext>
            </a:extLst>
          </p:cNvPr>
          <p:cNvSpPr txBox="1">
            <a:spLocks/>
          </p:cNvSpPr>
          <p:nvPr/>
        </p:nvSpPr>
        <p:spPr>
          <a:xfrm>
            <a:off x="529477" y="1255441"/>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dirty="0">
                <a:latin typeface="+mj-ea"/>
              </a:rPr>
              <a:t>（</a:t>
            </a:r>
            <a:r>
              <a:rPr lang="en-US" altLang="zh-CN" sz="3200" dirty="0">
                <a:latin typeface="+mj-ea"/>
              </a:rPr>
              <a:t>1</a:t>
            </a:r>
            <a:r>
              <a:rPr lang="zh-CN" altLang="zh-CN" sz="3200" dirty="0">
                <a:latin typeface="+mj-ea"/>
              </a:rPr>
              <a:t>）区块指标参数调整</a:t>
            </a:r>
            <a:r>
              <a:rPr lang="en-US" altLang="zh-CN" sz="3200" dirty="0">
                <a:latin typeface="+mj-ea"/>
              </a:rPr>
              <a:t>—</a:t>
            </a:r>
            <a:r>
              <a:rPr lang="zh-CN" altLang="en-US" sz="3200" dirty="0">
                <a:latin typeface="+mj-ea"/>
              </a:rPr>
              <a:t>单元含水率</a:t>
            </a:r>
            <a:endParaRPr lang="zh-CN" altLang="zh-CN" sz="3200" dirty="0">
              <a:latin typeface="+mj-ea"/>
            </a:endParaRPr>
          </a:p>
        </p:txBody>
      </p:sp>
      <p:pic>
        <p:nvPicPr>
          <p:cNvPr id="16" name="Picture 2">
            <a:extLst>
              <a:ext uri="{FF2B5EF4-FFF2-40B4-BE49-F238E27FC236}">
                <a16:creationId xmlns:a16="http://schemas.microsoft.com/office/drawing/2014/main" id="{A90F2670-1E5A-034C-1B3A-F65B77764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1988840"/>
            <a:ext cx="61531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20" name="标题 1">
            <a:extLst>
              <a:ext uri="{FF2B5EF4-FFF2-40B4-BE49-F238E27FC236}">
                <a16:creationId xmlns:a16="http://schemas.microsoft.com/office/drawing/2014/main" id="{20F58BAF-1930-3395-E82C-79F1B0D2E589}"/>
              </a:ext>
            </a:extLst>
          </p:cNvPr>
          <p:cNvSpPr txBox="1">
            <a:spLocks/>
          </p:cNvSpPr>
          <p:nvPr/>
        </p:nvSpPr>
        <p:spPr>
          <a:xfrm>
            <a:off x="431506" y="1059498"/>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a:latin typeface="+mj-ea"/>
              </a:rPr>
              <a:t>（</a:t>
            </a:r>
            <a:r>
              <a:rPr lang="en-US" altLang="zh-CN" sz="3200">
                <a:latin typeface="+mj-ea"/>
              </a:rPr>
              <a:t>2</a:t>
            </a:r>
            <a:r>
              <a:rPr lang="zh-CN" altLang="zh-CN" sz="3200">
                <a:latin typeface="+mj-ea"/>
              </a:rPr>
              <a:t>）单井指标参数调整</a:t>
            </a:r>
            <a:r>
              <a:rPr lang="en-US" altLang="zh-CN" sz="3200">
                <a:latin typeface="+mj-ea"/>
              </a:rPr>
              <a:t>—</a:t>
            </a:r>
            <a:r>
              <a:rPr lang="zh-CN" altLang="en-US" sz="3200">
                <a:latin typeface="+mj-ea"/>
              </a:rPr>
              <a:t>单井产油</a:t>
            </a:r>
            <a:endParaRPr lang="zh-CN" altLang="zh-CN" sz="3200" dirty="0">
              <a:latin typeface="+mj-ea"/>
            </a:endParaRPr>
          </a:p>
        </p:txBody>
      </p:sp>
      <p:pic>
        <p:nvPicPr>
          <p:cNvPr id="21" name="Picture 3">
            <a:extLst>
              <a:ext uri="{FF2B5EF4-FFF2-40B4-BE49-F238E27FC236}">
                <a16:creationId xmlns:a16="http://schemas.microsoft.com/office/drawing/2014/main" id="{8C43741C-9A2A-A447-EAD3-9EB64E7F3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3432" y="2075916"/>
            <a:ext cx="6780436" cy="3606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文本框 21">
            <a:extLst>
              <a:ext uri="{FF2B5EF4-FFF2-40B4-BE49-F238E27FC236}">
                <a16:creationId xmlns:a16="http://schemas.microsoft.com/office/drawing/2014/main" id="{5391957E-7424-ED3E-3E1D-6CD435290422}"/>
              </a:ext>
            </a:extLst>
          </p:cNvPr>
          <p:cNvSpPr txBox="1"/>
          <p:nvPr/>
        </p:nvSpPr>
        <p:spPr>
          <a:xfrm>
            <a:off x="180301" y="2188289"/>
            <a:ext cx="3618813" cy="1884618"/>
          </a:xfrm>
          <a:prstGeom prst="rect">
            <a:avLst/>
          </a:prstGeom>
          <a:noFill/>
        </p:spPr>
        <p:txBody>
          <a:bodyPr wrap="square">
            <a:spAutoFit/>
          </a:bodyPr>
          <a:lstStyle/>
          <a:p>
            <a:pPr algn="just">
              <a:lnSpc>
                <a:spcPct val="150000"/>
              </a:lnSpc>
            </a:pPr>
            <a:r>
              <a:rPr lang="zh-CN" altLang="en-US" sz="2000" b="1" dirty="0">
                <a:solidFill>
                  <a:srgbClr val="3333FF"/>
                </a:solidFill>
                <a:latin typeface="微软雅黑" panose="020B0503020204020204" pitchFamily="34" charset="-122"/>
                <a:ea typeface="微软雅黑" panose="020B0503020204020204" pitchFamily="34" charset="-122"/>
              </a:rPr>
              <a:t>调整参数（局部修改）</a:t>
            </a:r>
            <a:endParaRPr lang="en-US" altLang="zh-CN" sz="2000" dirty="0">
              <a:solidFill>
                <a:srgbClr val="0000FF"/>
              </a:solidFill>
              <a:latin typeface="微软雅黑" panose="020B0503020204020204" pitchFamily="34" charset="-122"/>
              <a:ea typeface="微软雅黑" panose="020B0503020204020204" pitchFamily="34" charset="-122"/>
            </a:endParaRPr>
          </a:p>
          <a:p>
            <a:pPr marL="0" lvl="1" algn="just">
              <a:lnSpc>
                <a:spcPct val="150000"/>
              </a:lnSpc>
            </a:pPr>
            <a:r>
              <a:rPr lang="zh-CN" altLang="en-US" sz="2000" dirty="0">
                <a:solidFill>
                  <a:srgbClr val="3333FF"/>
                </a:solidFill>
                <a:latin typeface="微软雅黑" panose="020B0503020204020204" pitchFamily="34" charset="-122"/>
                <a:ea typeface="微软雅黑" panose="020B0503020204020204" pitchFamily="34" charset="-122"/>
              </a:rPr>
              <a:t>局部网格修改：</a:t>
            </a:r>
            <a:r>
              <a:rPr lang="zh-CN" altLang="en-US" sz="2000" dirty="0">
                <a:latin typeface="微软雅黑" panose="020B0503020204020204" pitchFamily="34" charset="-122"/>
                <a:ea typeface="微软雅黑" panose="020B0503020204020204" pitchFamily="34" charset="-122"/>
              </a:rPr>
              <a:t>渗透率、孔隙度、有效厚度、分区相渗曲线、裂缝、溶洞、传到率</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5" name="标题 1">
            <a:extLst>
              <a:ext uri="{FF2B5EF4-FFF2-40B4-BE49-F238E27FC236}">
                <a16:creationId xmlns:a16="http://schemas.microsoft.com/office/drawing/2014/main" id="{8A9CAF4B-73D0-6EB0-8E0C-942E7A43A580}"/>
              </a:ext>
            </a:extLst>
          </p:cNvPr>
          <p:cNvSpPr txBox="1">
            <a:spLocks/>
          </p:cNvSpPr>
          <p:nvPr/>
        </p:nvSpPr>
        <p:spPr>
          <a:xfrm>
            <a:off x="738386" y="1114427"/>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dirty="0">
                <a:latin typeface="+mj-ea"/>
              </a:rPr>
              <a:t>（</a:t>
            </a:r>
            <a:r>
              <a:rPr lang="en-US" altLang="zh-CN" sz="3200" dirty="0">
                <a:latin typeface="+mj-ea"/>
              </a:rPr>
              <a:t>2</a:t>
            </a:r>
            <a:r>
              <a:rPr lang="zh-CN" altLang="zh-CN" sz="3200" dirty="0">
                <a:latin typeface="+mj-ea"/>
              </a:rPr>
              <a:t>）单井指标参数调整</a:t>
            </a:r>
            <a:r>
              <a:rPr lang="en-US" altLang="zh-CN" sz="3200" dirty="0">
                <a:latin typeface="+mj-ea"/>
              </a:rPr>
              <a:t>—</a:t>
            </a:r>
            <a:r>
              <a:rPr lang="zh-CN" altLang="en-US" sz="3200" dirty="0">
                <a:latin typeface="+mj-ea"/>
              </a:rPr>
              <a:t>单井含水率</a:t>
            </a:r>
            <a:endParaRPr lang="zh-CN" altLang="zh-CN" sz="3200" dirty="0">
              <a:latin typeface="+mj-ea"/>
            </a:endParaRPr>
          </a:p>
        </p:txBody>
      </p:sp>
      <p:pic>
        <p:nvPicPr>
          <p:cNvPr id="6" name="Picture 2">
            <a:extLst>
              <a:ext uri="{FF2B5EF4-FFF2-40B4-BE49-F238E27FC236}">
                <a16:creationId xmlns:a16="http://schemas.microsoft.com/office/drawing/2014/main" id="{2DA63EDC-C4DA-B3F3-774A-1EB5D4DF9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52378"/>
            <a:ext cx="7395170" cy="379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0" name="Text Box 25">
            <a:extLst>
              <a:ext uri="{FF2B5EF4-FFF2-40B4-BE49-F238E27FC236}">
                <a16:creationId xmlns:a16="http://schemas.microsoft.com/office/drawing/2014/main" id="{ACB41CC3-D7AF-F11B-29BD-FA514A766CE2}"/>
              </a:ext>
            </a:extLst>
          </p:cNvPr>
          <p:cNvSpPr>
            <a:spLocks noChangeArrowheads="1"/>
          </p:cNvSpPr>
          <p:nvPr/>
        </p:nvSpPr>
        <p:spPr bwMode="auto">
          <a:xfrm>
            <a:off x="468431" y="979488"/>
            <a:ext cx="8423929" cy="440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模拟数据准备的集成化导航界面</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完善 </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Karstsim</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不同版本模拟器的兼容</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历史拟合参数修改的流程化管理</a:t>
            </a:r>
            <a:endParaRPr kumimoji="0" lang="zh-CN" altLang="zh-CN" sz="32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4</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完善 </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数据结果可视化分析模块优化升级</a:t>
            </a:r>
            <a:endParaRPr kumimoji="0" lang="zh-CN" altLang="zh-CN" sz="32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EPCP</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平台</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flexnet</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许可改造工作和测试部署</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13" name="文本框 12">
            <a:extLst>
              <a:ext uri="{FF2B5EF4-FFF2-40B4-BE49-F238E27FC236}">
                <a16:creationId xmlns:a16="http://schemas.microsoft.com/office/drawing/2014/main" id="{C6E8C601-A073-1BC6-713D-387FC13CCA50}"/>
              </a:ext>
            </a:extLst>
          </p:cNvPr>
          <p:cNvSpPr txBox="1"/>
          <p:nvPr/>
        </p:nvSpPr>
        <p:spPr>
          <a:xfrm>
            <a:off x="611560" y="1340199"/>
            <a:ext cx="6246440" cy="954107"/>
          </a:xfrm>
          <a:prstGeom prst="rect">
            <a:avLst/>
          </a:prstGeom>
          <a:noFill/>
        </p:spPr>
        <p:txBody>
          <a:bodyPr wrap="square">
            <a:spAutoFit/>
          </a:bodyPr>
          <a:lstStyle/>
          <a:p>
            <a:pPr algn="l"/>
            <a:r>
              <a:rPr lang="zh-CN" altLang="zh-CN" sz="2800" dirty="0">
                <a:solidFill>
                  <a:schemeClr val="tx1"/>
                </a:solidFill>
                <a:latin typeface="+mj-ea"/>
                <a:ea typeface="+mj-ea"/>
              </a:rPr>
              <a:t>（</a:t>
            </a:r>
            <a:r>
              <a:rPr lang="en-US" altLang="zh-CN" sz="2800" dirty="0">
                <a:solidFill>
                  <a:schemeClr val="tx1"/>
                </a:solidFill>
                <a:latin typeface="+mj-ea"/>
                <a:ea typeface="+mj-ea"/>
              </a:rPr>
              <a:t>1</a:t>
            </a:r>
            <a:r>
              <a:rPr lang="zh-CN" altLang="zh-CN" sz="2800" dirty="0">
                <a:solidFill>
                  <a:schemeClr val="tx1"/>
                </a:solidFill>
                <a:latin typeface="+mj-ea"/>
                <a:ea typeface="+mj-ea"/>
              </a:rPr>
              <a:t>）组分模型数值模拟结果可视化；</a:t>
            </a:r>
          </a:p>
          <a:p>
            <a:pPr algn="l"/>
            <a:r>
              <a:rPr lang="zh-CN" altLang="zh-CN" sz="2800" dirty="0">
                <a:solidFill>
                  <a:schemeClr val="tx1"/>
                </a:solidFill>
                <a:latin typeface="+mj-ea"/>
                <a:ea typeface="+mj-ea"/>
              </a:rPr>
              <a:t>（</a:t>
            </a:r>
            <a:r>
              <a:rPr lang="en-US" altLang="zh-CN" sz="2800" dirty="0">
                <a:solidFill>
                  <a:schemeClr val="tx1"/>
                </a:solidFill>
                <a:latin typeface="+mj-ea"/>
                <a:ea typeface="+mj-ea"/>
              </a:rPr>
              <a:t>2</a:t>
            </a:r>
            <a:r>
              <a:rPr lang="zh-CN" altLang="zh-CN" sz="2800" dirty="0">
                <a:solidFill>
                  <a:schemeClr val="tx1"/>
                </a:solidFill>
                <a:latin typeface="+mj-ea"/>
                <a:ea typeface="+mj-ea"/>
              </a:rPr>
              <a:t>）离散裂缝溶洞及变重介质显示。</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6" name="标题 1">
            <a:extLst>
              <a:ext uri="{FF2B5EF4-FFF2-40B4-BE49-F238E27FC236}">
                <a16:creationId xmlns:a16="http://schemas.microsoft.com/office/drawing/2014/main" id="{BDD7AFC8-9033-D77F-5C58-4F6A59F99D7B}"/>
              </a:ext>
            </a:extLst>
          </p:cNvPr>
          <p:cNvSpPr txBox="1">
            <a:spLocks/>
          </p:cNvSpPr>
          <p:nvPr/>
        </p:nvSpPr>
        <p:spPr>
          <a:xfrm>
            <a:off x="245759" y="947772"/>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a:latin typeface="+mj-ea"/>
              </a:rPr>
              <a:t>（</a:t>
            </a:r>
            <a:r>
              <a:rPr lang="en-US" altLang="zh-CN" sz="3200">
                <a:latin typeface="+mj-ea"/>
              </a:rPr>
              <a:t>1</a:t>
            </a:r>
            <a:r>
              <a:rPr lang="zh-CN" altLang="zh-CN" sz="3200">
                <a:latin typeface="+mj-ea"/>
              </a:rPr>
              <a:t>）组分模型数值模拟结果可视化；</a:t>
            </a:r>
            <a:endParaRPr lang="zh-CN" altLang="zh-CN" sz="3200" dirty="0">
              <a:latin typeface="+mj-ea"/>
            </a:endParaRPr>
          </a:p>
        </p:txBody>
      </p:sp>
      <p:sp>
        <p:nvSpPr>
          <p:cNvPr id="20" name="副标题 2">
            <a:extLst>
              <a:ext uri="{FF2B5EF4-FFF2-40B4-BE49-F238E27FC236}">
                <a16:creationId xmlns:a16="http://schemas.microsoft.com/office/drawing/2014/main" id="{0686E4D3-088B-276C-7A4C-6F1736100BF4}"/>
              </a:ext>
            </a:extLst>
          </p:cNvPr>
          <p:cNvSpPr txBox="1">
            <a:spLocks/>
          </p:cNvSpPr>
          <p:nvPr/>
        </p:nvSpPr>
        <p:spPr>
          <a:xfrm>
            <a:off x="677807" y="1955883"/>
            <a:ext cx="7128792" cy="55446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2000"/>
          </a:p>
          <a:p>
            <a:pPr>
              <a:lnSpc>
                <a:spcPct val="150000"/>
              </a:lnSpc>
            </a:pPr>
            <a:endParaRPr lang="zh-CN" altLang="en-US" sz="2000" dirty="0"/>
          </a:p>
        </p:txBody>
      </p:sp>
      <p:pic>
        <p:nvPicPr>
          <p:cNvPr id="21" name="Picture 2">
            <a:extLst>
              <a:ext uri="{FF2B5EF4-FFF2-40B4-BE49-F238E27FC236}">
                <a16:creationId xmlns:a16="http://schemas.microsoft.com/office/drawing/2014/main" id="{ADBC0BA8-691C-39EB-1B4E-468CA6CDC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400" y="1566695"/>
            <a:ext cx="7128792" cy="4343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文本框 21">
            <a:extLst>
              <a:ext uri="{FF2B5EF4-FFF2-40B4-BE49-F238E27FC236}">
                <a16:creationId xmlns:a16="http://schemas.microsoft.com/office/drawing/2014/main" id="{36B7208A-1065-591D-E3BF-A1E145B54A2E}"/>
              </a:ext>
            </a:extLst>
          </p:cNvPr>
          <p:cNvSpPr txBox="1"/>
          <p:nvPr/>
        </p:nvSpPr>
        <p:spPr>
          <a:xfrm>
            <a:off x="358808" y="1884092"/>
            <a:ext cx="5256584" cy="874407"/>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显示各组分场图及组分变化曲线。</a:t>
            </a:r>
            <a:endParaRPr lang="en-US" altLang="zh-CN" sz="1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计算所得各组分数据体及井产出数据体</a:t>
            </a:r>
            <a:endParaRPr lang="en-US" altLang="zh-CN" sz="18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5" name="标题 1">
            <a:extLst>
              <a:ext uri="{FF2B5EF4-FFF2-40B4-BE49-F238E27FC236}">
                <a16:creationId xmlns:a16="http://schemas.microsoft.com/office/drawing/2014/main" id="{5855DF30-B17F-518C-4091-18146A5FC9B7}"/>
              </a:ext>
            </a:extLst>
          </p:cNvPr>
          <p:cNvSpPr txBox="1">
            <a:spLocks/>
          </p:cNvSpPr>
          <p:nvPr/>
        </p:nvSpPr>
        <p:spPr>
          <a:xfrm>
            <a:off x="551249" y="1113927"/>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3200">
                <a:latin typeface="+mj-ea"/>
              </a:rPr>
              <a:t>（</a:t>
            </a:r>
            <a:r>
              <a:rPr lang="en-US" altLang="zh-CN" sz="3200">
                <a:latin typeface="+mj-ea"/>
              </a:rPr>
              <a:t>2</a:t>
            </a:r>
            <a:r>
              <a:rPr lang="zh-CN" altLang="zh-CN" sz="3200">
                <a:latin typeface="+mj-ea"/>
              </a:rPr>
              <a:t>）离散裂缝溶洞及变重介质显示。</a:t>
            </a:r>
            <a:endParaRPr lang="zh-CN" altLang="zh-CN" sz="3200" dirty="0">
              <a:latin typeface="+mj-ea"/>
            </a:endParaRPr>
          </a:p>
        </p:txBody>
      </p:sp>
      <p:sp>
        <p:nvSpPr>
          <p:cNvPr id="6" name="副标题 2">
            <a:extLst>
              <a:ext uri="{FF2B5EF4-FFF2-40B4-BE49-F238E27FC236}">
                <a16:creationId xmlns:a16="http://schemas.microsoft.com/office/drawing/2014/main" id="{D687DC15-84BD-6FB2-CA3F-02848B80F9BD}"/>
              </a:ext>
            </a:extLst>
          </p:cNvPr>
          <p:cNvSpPr txBox="1">
            <a:spLocks/>
          </p:cNvSpPr>
          <p:nvPr/>
        </p:nvSpPr>
        <p:spPr>
          <a:xfrm>
            <a:off x="718483" y="1954152"/>
            <a:ext cx="3886174" cy="37014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A</a:t>
            </a:r>
            <a:r>
              <a:rPr lang="zh-CN" altLang="en-US" sz="2000" dirty="0"/>
              <a:t>、</a:t>
            </a:r>
            <a:r>
              <a:rPr lang="en-US" altLang="zh-CN" sz="2000" dirty="0"/>
              <a:t>B</a:t>
            </a:r>
            <a:r>
              <a:rPr lang="zh-CN" altLang="en-US" sz="2000" dirty="0"/>
              <a:t>介质在同一区域的渗透率</a:t>
            </a:r>
            <a:endParaRPr lang="en-US" altLang="zh-CN" sz="2000" dirty="0"/>
          </a:p>
          <a:p>
            <a:pPr>
              <a:lnSpc>
                <a:spcPct val="150000"/>
              </a:lnSpc>
            </a:pPr>
            <a:endParaRPr lang="zh-CN" altLang="en-US" sz="2000" dirty="0"/>
          </a:p>
        </p:txBody>
      </p:sp>
      <p:pic>
        <p:nvPicPr>
          <p:cNvPr id="7" name="Picture 2">
            <a:extLst>
              <a:ext uri="{FF2B5EF4-FFF2-40B4-BE49-F238E27FC236}">
                <a16:creationId xmlns:a16="http://schemas.microsoft.com/office/drawing/2014/main" id="{CC9E6BE5-E4D6-C42F-523F-7FFFF0CB4A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297" y="2012765"/>
            <a:ext cx="6863978" cy="370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B2922B85-AC35-F839-6AE9-4C9DE21EB320}"/>
              </a:ext>
            </a:extLst>
          </p:cNvPr>
          <p:cNvSpPr txBox="1"/>
          <p:nvPr/>
        </p:nvSpPr>
        <p:spPr>
          <a:xfrm>
            <a:off x="839281" y="6685851"/>
            <a:ext cx="4572000" cy="874407"/>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显示离散裂缝溶洞中中饱和度压力等变化情况</a:t>
            </a:r>
            <a:endParaRPr lang="en-US" altLang="zh-CN" sz="18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3" name="标题 1">
            <a:extLst>
              <a:ext uri="{FF2B5EF4-FFF2-40B4-BE49-F238E27FC236}">
                <a16:creationId xmlns:a16="http://schemas.microsoft.com/office/drawing/2014/main" id="{A4C4D426-FFD7-9F9A-E306-A2350C0D6A7D}"/>
              </a:ext>
            </a:extLst>
          </p:cNvPr>
          <p:cNvSpPr txBox="1">
            <a:spLocks/>
          </p:cNvSpPr>
          <p:nvPr/>
        </p:nvSpPr>
        <p:spPr>
          <a:xfrm>
            <a:off x="583907" y="947772"/>
            <a:ext cx="7772400" cy="86409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dirty="0">
                <a:latin typeface="+mj-ea"/>
              </a:rPr>
              <a:t>（</a:t>
            </a:r>
            <a:r>
              <a:rPr lang="en-US" altLang="zh-CN" sz="2800" dirty="0">
                <a:latin typeface="+mj-ea"/>
              </a:rPr>
              <a:t>2</a:t>
            </a:r>
            <a:r>
              <a:rPr lang="zh-CN" altLang="zh-CN" sz="2800" dirty="0">
                <a:latin typeface="+mj-ea"/>
              </a:rPr>
              <a:t>）离散裂缝溶洞及变重介质显示。</a:t>
            </a:r>
          </a:p>
        </p:txBody>
      </p:sp>
      <p:sp>
        <p:nvSpPr>
          <p:cNvPr id="4" name="文本框 3">
            <a:extLst>
              <a:ext uri="{FF2B5EF4-FFF2-40B4-BE49-F238E27FC236}">
                <a16:creationId xmlns:a16="http://schemas.microsoft.com/office/drawing/2014/main" id="{1317470B-AC79-E746-74F6-373691F56F9C}"/>
              </a:ext>
            </a:extLst>
          </p:cNvPr>
          <p:cNvSpPr txBox="1"/>
          <p:nvPr/>
        </p:nvSpPr>
        <p:spPr>
          <a:xfrm>
            <a:off x="763081" y="1690497"/>
            <a:ext cx="4572000" cy="874407"/>
          </a:xfrm>
          <a:prstGeom prst="rect">
            <a:avLst/>
          </a:prstGeom>
          <a:noFill/>
        </p:spPr>
        <p:txBody>
          <a:bodyPr wrap="square">
            <a:spAutoFit/>
          </a:bodyPr>
          <a:lstStyle/>
          <a:p>
            <a:pPr algn="just">
              <a:lnSpc>
                <a:spcPct val="150000"/>
              </a:lnSpc>
            </a:pPr>
            <a:r>
              <a:rPr lang="zh-CN" altLang="en-US" sz="1800" dirty="0">
                <a:solidFill>
                  <a:srgbClr val="0000FF"/>
                </a:solidFill>
                <a:latin typeface="微软雅黑" panose="020B0503020204020204" pitchFamily="34" charset="-122"/>
                <a:ea typeface="微软雅黑" panose="020B0503020204020204" pitchFamily="34" charset="-122"/>
              </a:rPr>
              <a:t>显示离散裂缝溶洞中中饱和度压力等变化情况</a:t>
            </a:r>
            <a:endParaRPr lang="en-US" altLang="zh-CN" sz="1800" dirty="0">
              <a:solidFill>
                <a:srgbClr val="0000FF"/>
              </a:solidFill>
              <a:latin typeface="微软雅黑" panose="020B0503020204020204" pitchFamily="34" charset="-122"/>
              <a:ea typeface="微软雅黑" panose="020B0503020204020204" pitchFamily="34" charset="-122"/>
            </a:endParaRPr>
          </a:p>
        </p:txBody>
      </p:sp>
      <p:pic>
        <p:nvPicPr>
          <p:cNvPr id="11" name="Picture 2">
            <a:extLst>
              <a:ext uri="{FF2B5EF4-FFF2-40B4-BE49-F238E27FC236}">
                <a16:creationId xmlns:a16="http://schemas.microsoft.com/office/drawing/2014/main" id="{46CB740B-6C71-2D16-A029-6EFD9CEE15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2781" y="1615128"/>
            <a:ext cx="5715457" cy="337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a:extLst>
              <a:ext uri="{FF2B5EF4-FFF2-40B4-BE49-F238E27FC236}">
                <a16:creationId xmlns:a16="http://schemas.microsoft.com/office/drawing/2014/main" id="{16F2E595-0A18-DBBE-D1AB-BA27DF675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3419" y="3429000"/>
            <a:ext cx="3479362" cy="253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7" name="Text Box 25">
            <a:extLst>
              <a:ext uri="{FF2B5EF4-FFF2-40B4-BE49-F238E27FC236}">
                <a16:creationId xmlns:a16="http://schemas.microsoft.com/office/drawing/2014/main" id="{5D0CCE3A-5FE8-6EC0-1E42-C4E994C8C897}"/>
              </a:ext>
            </a:extLst>
          </p:cNvPr>
          <p:cNvSpPr>
            <a:spLocks noChangeArrowheads="1"/>
          </p:cNvSpPr>
          <p:nvPr/>
        </p:nvSpPr>
        <p:spPr bwMode="auto">
          <a:xfrm>
            <a:off x="468431" y="979488"/>
            <a:ext cx="8423929" cy="440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模拟数据准备的集成化导航界面</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完善 </a:t>
            </a:r>
            <a:r>
              <a:rPr kumimoji="0" lang="en-US" altLang="zh-CN" sz="32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Karstsim</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不同版本模拟器的兼容</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 </a:t>
            </a:r>
            <a:r>
              <a:rPr kumimoji="0" lang="zh-CN" altLang="zh-CN"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历史拟合参数修改的流程化管理</a:t>
            </a:r>
            <a:endParaRPr kumimoji="0" lang="zh-CN" altLang="zh-CN" sz="3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4</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完善 </a:t>
            </a:r>
            <a:r>
              <a:rPr kumimoji="0" lang="zh-CN" altLang="zh-CN" sz="32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数据结果可视化分析模块优化升级</a:t>
            </a:r>
            <a:endParaRPr kumimoji="0" lang="zh-CN" altLang="zh-CN" sz="3200" b="0"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5</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a:t>
            </a:r>
            <a:r>
              <a:rPr kumimoji="0" lang="zh-CN" altLang="en-US"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完成 </a:t>
            </a:r>
            <a:r>
              <a:rPr kumimoji="0" lang="en-US"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EPCP</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平台</a:t>
            </a:r>
            <a:r>
              <a:rPr kumimoji="0" lang="en-US" altLang="zh-CN" sz="3200" b="1"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cs typeface="+mn-cs"/>
              </a:rPr>
              <a:t>flexnet</a:t>
            </a:r>
            <a:r>
              <a:rPr kumimoji="0" lang="zh-CN" altLang="zh-CN" sz="32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许可改造工作和测试部署</a:t>
            </a:r>
            <a:endParaRPr kumimoji="0" lang="zh-CN" altLang="zh-CN" sz="32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p:cNvSpPr txBox="1">
            <a:spLocks noChangeArrowheads="1"/>
          </p:cNvSpPr>
          <p:nvPr/>
        </p:nvSpPr>
        <p:spPr bwMode="auto">
          <a:xfrm>
            <a:off x="9505563" y="1988841"/>
            <a:ext cx="166199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r>
              <a:rPr lang="zh-CN" altLang="en-US" sz="9600" dirty="0">
                <a:solidFill>
                  <a:schemeClr val="bg1"/>
                </a:solidFill>
                <a:latin typeface="微软雅黑" panose="020B0503020204020204" pitchFamily="34" charset="-122"/>
                <a:ea typeface="微软雅黑" panose="020B0503020204020204" pitchFamily="34" charset="-122"/>
              </a:rPr>
              <a:t>目录</a:t>
            </a:r>
          </a:p>
        </p:txBody>
      </p:sp>
      <p:sp>
        <p:nvSpPr>
          <p:cNvPr id="3" name="TextBox 17"/>
          <p:cNvSpPr txBox="1"/>
          <p:nvPr/>
        </p:nvSpPr>
        <p:spPr>
          <a:xfrm>
            <a:off x="10702632" y="2122191"/>
            <a:ext cx="595099" cy="2135187"/>
          </a:xfrm>
          <a:prstGeom prst="rect">
            <a:avLst/>
          </a:prstGeom>
          <a:noFill/>
        </p:spPr>
        <p:txBody>
          <a:bodyPr vert="eaVert">
            <a:spAutoFit/>
          </a:bodyPr>
          <a:lstStyle>
            <a:defPPr>
              <a:defRPr lang="zh-CN"/>
            </a:defPPr>
            <a:lvl1pPr>
              <a:defRPr sz="3200">
                <a:solidFill>
                  <a:schemeClr val="tx1">
                    <a:lumMod val="85000"/>
                    <a:lumOff val="15000"/>
                  </a:schemeClr>
                </a:solidFill>
                <a:latin typeface="华康海报体W12(P)" panose="040B0C00000000000000" pitchFamily="82" charset="-122"/>
                <a:ea typeface="华康海报体W12(P)" panose="040B0C00000000000000" pitchFamily="82" charset="-122"/>
              </a:defRPr>
            </a:lvl1pPr>
          </a:lstStyle>
          <a:p>
            <a:pPr>
              <a:defRPr/>
            </a:pPr>
            <a:r>
              <a:rPr lang="en-US" altLang="zh-CN" sz="2665" dirty="0">
                <a:solidFill>
                  <a:schemeClr val="bg1"/>
                </a:solidFill>
                <a:latin typeface="微软雅黑" panose="020B0503020204020204" pitchFamily="34" charset="-122"/>
                <a:ea typeface="微软雅黑" panose="020B0503020204020204" pitchFamily="34" charset="-122"/>
              </a:rPr>
              <a:t>contents</a:t>
            </a:r>
            <a:endParaRPr lang="zh-CN" altLang="en-US" sz="2665" dirty="0">
              <a:solidFill>
                <a:schemeClr val="bg1"/>
              </a:solidFill>
              <a:latin typeface="微软雅黑" panose="020B0503020204020204" pitchFamily="34" charset="-122"/>
              <a:ea typeface="微软雅黑" panose="020B0503020204020204" pitchFamily="34" charset="-122"/>
            </a:endParaRPr>
          </a:p>
        </p:txBody>
      </p:sp>
      <p:sp>
        <p:nvSpPr>
          <p:cNvPr id="38" name="TextBox 1"/>
          <p:cNvSpPr txBox="1"/>
          <p:nvPr/>
        </p:nvSpPr>
        <p:spPr>
          <a:xfrm>
            <a:off x="1815547" y="2121993"/>
            <a:ext cx="6336704" cy="4401205"/>
          </a:xfrm>
          <a:prstGeom prst="rect">
            <a:avLst/>
          </a:prstGeom>
          <a:noFill/>
          <a:ln>
            <a:noFill/>
          </a:ln>
        </p:spPr>
        <p:txBody>
          <a:bodyPr wrap="square" rtlCol="0">
            <a:spAutoFit/>
          </a:bodyPr>
          <a:lstStyle/>
          <a:p>
            <a:pPr>
              <a:lnSpc>
                <a:spcPct val="250000"/>
              </a:lnSpc>
            </a:pPr>
            <a:r>
              <a:rPr lang="zh-CN" altLang="en-US" sz="2800" b="1" dirty="0">
                <a:solidFill>
                  <a:srgbClr val="C00000"/>
                </a:solidFill>
                <a:latin typeface="微软雅黑" panose="020B0503020204020204" pitchFamily="34" charset="-122"/>
                <a:ea typeface="微软雅黑" panose="020B0503020204020204" pitchFamily="34" charset="-122"/>
              </a:rPr>
              <a:t>一、规定研究任务及指标完成情况</a:t>
            </a:r>
            <a:endParaRPr lang="zh-CN" altLang="en-US" sz="2800" b="1" dirty="0">
              <a:latin typeface="微软雅黑" panose="020B0503020204020204" pitchFamily="34" charset="-122"/>
              <a:ea typeface="微软雅黑" panose="020B0503020204020204" pitchFamily="34" charset="-122"/>
            </a:endParaRPr>
          </a:p>
          <a:p>
            <a:pPr>
              <a:lnSpc>
                <a:spcPct val="250000"/>
              </a:lnSpc>
            </a:pPr>
            <a:r>
              <a:rPr lang="zh-CN" altLang="en-US" sz="2800" b="1" dirty="0">
                <a:latin typeface="微软雅黑" panose="020B0503020204020204" pitchFamily="34" charset="-122"/>
                <a:ea typeface="微软雅黑" panose="020B0503020204020204" pitchFamily="34" charset="-122"/>
              </a:rPr>
              <a:t>二、创新成果 </a:t>
            </a:r>
          </a:p>
          <a:p>
            <a:pPr>
              <a:lnSpc>
                <a:spcPct val="250000"/>
              </a:lnSpc>
            </a:pPr>
            <a:r>
              <a:rPr lang="zh-CN" altLang="en-US" sz="2800" b="1" dirty="0">
                <a:latin typeface="微软雅黑" panose="020B0503020204020204" pitchFamily="34" charset="-122"/>
                <a:ea typeface="微软雅黑" panose="020B0503020204020204" pitchFamily="34" charset="-122"/>
              </a:rPr>
              <a:t>三、项目成果应用</a:t>
            </a:r>
          </a:p>
          <a:p>
            <a:pPr>
              <a:lnSpc>
                <a:spcPct val="250000"/>
              </a:lnSpc>
            </a:pP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二、创新成果</a:t>
            </a:r>
          </a:p>
        </p:txBody>
      </p:sp>
      <p:sp>
        <p:nvSpPr>
          <p:cNvPr id="5" name="标题 1">
            <a:extLst>
              <a:ext uri="{FF2B5EF4-FFF2-40B4-BE49-F238E27FC236}">
                <a16:creationId xmlns:a16="http://schemas.microsoft.com/office/drawing/2014/main" id="{0EC52EEE-CFDA-1C1C-D08A-F4DB5AEA5233}"/>
              </a:ext>
            </a:extLst>
          </p:cNvPr>
          <p:cNvSpPr txBox="1">
            <a:spLocks/>
          </p:cNvSpPr>
          <p:nvPr/>
        </p:nvSpPr>
        <p:spPr>
          <a:xfrm>
            <a:off x="467544" y="1066800"/>
            <a:ext cx="8219256" cy="350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客户端正常检出许可</a:t>
            </a:r>
          </a:p>
        </p:txBody>
      </p:sp>
      <p:pic>
        <p:nvPicPr>
          <p:cNvPr id="15" name="Picture 2">
            <a:extLst>
              <a:ext uri="{FF2B5EF4-FFF2-40B4-BE49-F238E27FC236}">
                <a16:creationId xmlns:a16="http://schemas.microsoft.com/office/drawing/2014/main" id="{2445BF78-E001-918A-24E3-1BEB8C7E6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712" y="1840591"/>
            <a:ext cx="7469088" cy="390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a:extLst>
              <a:ext uri="{FF2B5EF4-FFF2-40B4-BE49-F238E27FC236}">
                <a16:creationId xmlns:a16="http://schemas.microsoft.com/office/drawing/2014/main" id="{AF7D9311-5D6F-323C-2E92-2F44C72A4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260552"/>
            <a:ext cx="6438900"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a:extLst>
              <a:ext uri="{FF2B5EF4-FFF2-40B4-BE49-F238E27FC236}">
                <a16:creationId xmlns:a16="http://schemas.microsoft.com/office/drawing/2014/main" id="{F710C09C-59F0-F14F-AC84-C19E3E890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717" y="1242219"/>
            <a:ext cx="7992888" cy="4608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p:cNvSpPr txBox="1">
            <a:spLocks noChangeArrowheads="1"/>
          </p:cNvSpPr>
          <p:nvPr/>
        </p:nvSpPr>
        <p:spPr bwMode="auto">
          <a:xfrm>
            <a:off x="9505563" y="1988841"/>
            <a:ext cx="166199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r>
              <a:rPr lang="zh-CN" altLang="en-US" sz="9600" dirty="0">
                <a:solidFill>
                  <a:schemeClr val="bg1"/>
                </a:solidFill>
                <a:latin typeface="微软雅黑" panose="020B0503020204020204" pitchFamily="34" charset="-122"/>
                <a:ea typeface="微软雅黑" panose="020B0503020204020204" pitchFamily="34" charset="-122"/>
              </a:rPr>
              <a:t>目录</a:t>
            </a:r>
          </a:p>
        </p:txBody>
      </p:sp>
      <p:sp>
        <p:nvSpPr>
          <p:cNvPr id="3" name="TextBox 17"/>
          <p:cNvSpPr txBox="1"/>
          <p:nvPr/>
        </p:nvSpPr>
        <p:spPr>
          <a:xfrm>
            <a:off x="10702632" y="2122191"/>
            <a:ext cx="595099" cy="2135187"/>
          </a:xfrm>
          <a:prstGeom prst="rect">
            <a:avLst/>
          </a:prstGeom>
          <a:noFill/>
        </p:spPr>
        <p:txBody>
          <a:bodyPr vert="eaVert">
            <a:spAutoFit/>
          </a:bodyPr>
          <a:lstStyle>
            <a:defPPr>
              <a:defRPr lang="zh-CN"/>
            </a:defPPr>
            <a:lvl1pPr>
              <a:defRPr sz="3200">
                <a:solidFill>
                  <a:schemeClr val="tx1">
                    <a:lumMod val="85000"/>
                    <a:lumOff val="15000"/>
                  </a:schemeClr>
                </a:solidFill>
                <a:latin typeface="华康海报体W12(P)" panose="040B0C00000000000000" pitchFamily="82" charset="-122"/>
                <a:ea typeface="华康海报体W12(P)" panose="040B0C00000000000000" pitchFamily="82" charset="-122"/>
              </a:defRPr>
            </a:lvl1pPr>
          </a:lstStyle>
          <a:p>
            <a:pPr>
              <a:defRPr/>
            </a:pPr>
            <a:r>
              <a:rPr lang="en-US" altLang="zh-CN" sz="2665" dirty="0">
                <a:solidFill>
                  <a:schemeClr val="bg1"/>
                </a:solidFill>
                <a:latin typeface="微软雅黑" panose="020B0503020204020204" pitchFamily="34" charset="-122"/>
                <a:ea typeface="微软雅黑" panose="020B0503020204020204" pitchFamily="34" charset="-122"/>
              </a:rPr>
              <a:t>contents</a:t>
            </a:r>
            <a:endParaRPr lang="zh-CN" altLang="en-US" sz="2665" dirty="0">
              <a:solidFill>
                <a:schemeClr val="bg1"/>
              </a:solidFill>
              <a:latin typeface="微软雅黑" panose="020B0503020204020204" pitchFamily="34" charset="-122"/>
              <a:ea typeface="微软雅黑" panose="020B0503020204020204" pitchFamily="34" charset="-122"/>
            </a:endParaRPr>
          </a:p>
        </p:txBody>
      </p:sp>
      <p:sp>
        <p:nvSpPr>
          <p:cNvPr id="38" name="TextBox 1"/>
          <p:cNvSpPr txBox="1"/>
          <p:nvPr/>
        </p:nvSpPr>
        <p:spPr>
          <a:xfrm>
            <a:off x="1815547" y="2055953"/>
            <a:ext cx="6336704" cy="3140155"/>
          </a:xfrm>
          <a:prstGeom prst="rect">
            <a:avLst/>
          </a:prstGeom>
          <a:noFill/>
          <a:ln>
            <a:noFill/>
          </a:ln>
        </p:spPr>
        <p:txBody>
          <a:bodyPr wrap="square" rtlCol="0">
            <a:spAutoFit/>
          </a:bodyPr>
          <a:lstStyle/>
          <a:p>
            <a:pPr>
              <a:lnSpc>
                <a:spcPct val="250000"/>
              </a:lnSpc>
            </a:pPr>
            <a:r>
              <a:rPr lang="zh-CN" altLang="en-US" sz="2800" b="1" dirty="0">
                <a:latin typeface="微软雅黑" panose="020B0503020204020204" pitchFamily="34" charset="-122"/>
                <a:ea typeface="微软雅黑" panose="020B0503020204020204" pitchFamily="34" charset="-122"/>
              </a:rPr>
              <a:t>一、规定研究任务及指标完成情况</a:t>
            </a:r>
          </a:p>
          <a:p>
            <a:pPr>
              <a:lnSpc>
                <a:spcPct val="250000"/>
              </a:lnSpc>
            </a:pPr>
            <a:r>
              <a:rPr lang="zh-CN" altLang="en-US" sz="2800" b="1" dirty="0">
                <a:latin typeface="微软雅黑" panose="020B0503020204020204" pitchFamily="34" charset="-122"/>
                <a:ea typeface="微软雅黑" panose="020B0503020204020204" pitchFamily="34" charset="-122"/>
              </a:rPr>
              <a:t>二、创新成果 </a:t>
            </a:r>
          </a:p>
          <a:p>
            <a:pPr>
              <a:lnSpc>
                <a:spcPct val="250000"/>
              </a:lnSpc>
            </a:pPr>
            <a:r>
              <a:rPr lang="zh-CN" altLang="en-US" sz="2800" b="1" dirty="0">
                <a:solidFill>
                  <a:srgbClr val="FF0000"/>
                </a:solidFill>
                <a:latin typeface="微软雅黑" panose="020B0503020204020204" pitchFamily="34" charset="-122"/>
                <a:ea typeface="微软雅黑" panose="020B0503020204020204" pitchFamily="34" charset="-122"/>
              </a:rPr>
              <a:t>三、项目成果应用</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三、项目成果应用</a:t>
            </a:r>
          </a:p>
        </p:txBody>
      </p:sp>
      <p:sp>
        <p:nvSpPr>
          <p:cNvPr id="3" name="文本框 1"/>
          <p:cNvSpPr txBox="1"/>
          <p:nvPr/>
        </p:nvSpPr>
        <p:spPr>
          <a:xfrm>
            <a:off x="1369695" y="1490980"/>
            <a:ext cx="10205720" cy="1135054"/>
          </a:xfrm>
          <a:prstGeom prst="rect">
            <a:avLst/>
          </a:prstGeom>
          <a:noFill/>
          <a:ln>
            <a:noFill/>
          </a:ln>
        </p:spPr>
        <p:txBody>
          <a:bodyPr wrap="square" rtlCol="0">
            <a:spAutoFit/>
          </a:bodyPr>
          <a:lstStyle/>
          <a:p>
            <a:pPr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、创建了前处理流程化管理模块；</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、编制了多模拟器兼容模块；</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、研发了历史拟合便捷操作模块。</a:t>
            </a:r>
            <a:endParaRPr lang="zh-CN" altLang="en-US" sz="2400" b="1" noProof="0" dirty="0">
              <a:ln>
                <a:noFill/>
              </a:ln>
              <a:solidFill>
                <a:srgbClr val="0000FF"/>
              </a:solidFill>
              <a:effectLst/>
              <a:uLnTx/>
              <a:uFillTx/>
              <a:latin typeface="微软雅黑" panose="020B0503020204020204" pitchFamily="34" charset="-122"/>
              <a:ea typeface="微软雅黑" panose="020B0503020204020204" pitchFamily="34" charset="-122"/>
              <a:sym typeface="+mn-ea"/>
            </a:endParaRPr>
          </a:p>
        </p:txBody>
      </p:sp>
      <p:sp>
        <p:nvSpPr>
          <p:cNvPr id="5" name="TextBox 8"/>
          <p:cNvSpPr txBox="1"/>
          <p:nvPr>
            <p:custDataLst>
              <p:tags r:id="rId1"/>
            </p:custDataLst>
          </p:nvPr>
        </p:nvSpPr>
        <p:spPr>
          <a:xfrm>
            <a:off x="1369695" y="1077595"/>
            <a:ext cx="2393950" cy="497205"/>
          </a:xfrm>
          <a:prstGeom prst="rect">
            <a:avLst/>
          </a:prstGeom>
          <a:noFill/>
          <a:ln w="9525">
            <a:noFill/>
          </a:ln>
        </p:spPr>
        <p:txBody>
          <a:bodyPr wrap="square" anchor="t" anchorCtr="0">
            <a:spAutoFit/>
          </a:bodyPr>
          <a:lstStyle/>
          <a:p>
            <a:pPr algn="ctr">
              <a:lnSpc>
                <a:spcPct val="110000"/>
              </a:lnSpc>
              <a:spcBef>
                <a:spcPct val="20000"/>
              </a:spcBef>
              <a:buClr>
                <a:srgbClr val="FF3300"/>
              </a:buClr>
              <a:buSzTx/>
              <a:buFont typeface="Wingdings" panose="05000000000000000000" pitchFamily="2" charset="2"/>
              <a:buNone/>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1.</a:t>
            </a:r>
            <a:r>
              <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技术特色</a:t>
            </a:r>
          </a:p>
        </p:txBody>
      </p:sp>
      <p:sp>
        <p:nvSpPr>
          <p:cNvPr id="6" name="矩形 1"/>
          <p:cNvSpPr/>
          <p:nvPr>
            <p:custDataLst>
              <p:tags r:id="rId2"/>
            </p:custDataLst>
          </p:nvPr>
        </p:nvSpPr>
        <p:spPr>
          <a:xfrm>
            <a:off x="1589405" y="4852862"/>
            <a:ext cx="9688195" cy="645160"/>
          </a:xfrm>
          <a:prstGeom prst="rect">
            <a:avLst/>
          </a:prstGeom>
          <a:noFill/>
          <a:ln w="9525" cap="flat" cmpd="sng">
            <a:noFill/>
            <a:prstDash val="dashDot"/>
            <a:miter/>
            <a:headEnd type="none" w="med" len="med"/>
            <a:tailEnd type="none" w="med" len="med"/>
          </a:ln>
        </p:spPr>
        <p:txBody>
          <a:bodyPr wrap="square" anchor="t">
            <a:spAutoFit/>
          </a:bodyPr>
          <a:lstStyle/>
          <a:p>
            <a:pPr fontAlgn="auto">
              <a:lnSpc>
                <a:spcPct val="150000"/>
              </a:lnSpc>
            </a:pPr>
            <a:r>
              <a:rPr lang="en-US" altLang="zh-CN" sz="2400" dirty="0">
                <a:latin typeface="黑体" panose="02010609060101010101" charset="-122"/>
                <a:ea typeface="黑体" panose="02010609060101010101" charset="-122"/>
                <a:sym typeface="+mn-ea"/>
              </a:rPr>
              <a:t> </a:t>
            </a:r>
            <a:r>
              <a:rPr lang="zh-CN" altLang="en-US" sz="2400" b="1" noProof="0" dirty="0">
                <a:ln>
                  <a:noFill/>
                </a:ln>
                <a:solidFill>
                  <a:srgbClr val="0000FF"/>
                </a:solidFill>
                <a:effectLst/>
                <a:uLnTx/>
                <a:uFillTx/>
                <a:latin typeface="微软雅黑" panose="020B0503020204020204" pitchFamily="34" charset="-122"/>
                <a:ea typeface="微软雅黑" panose="020B0503020204020204" pitchFamily="34" charset="-122"/>
                <a:sym typeface="+mn-ea"/>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三、项目成果应用</a:t>
            </a:r>
          </a:p>
        </p:txBody>
      </p:sp>
      <p:sp>
        <p:nvSpPr>
          <p:cNvPr id="7" name="文本框 6">
            <a:extLst>
              <a:ext uri="{FF2B5EF4-FFF2-40B4-BE49-F238E27FC236}">
                <a16:creationId xmlns:a16="http://schemas.microsoft.com/office/drawing/2014/main" id="{580E507F-A185-A7B4-A78D-F9DE0D69C32D}"/>
              </a:ext>
            </a:extLst>
          </p:cNvPr>
          <p:cNvSpPr txBox="1"/>
          <p:nvPr/>
        </p:nvSpPr>
        <p:spPr>
          <a:xfrm>
            <a:off x="1400537" y="1307939"/>
            <a:ext cx="8747804" cy="3539430"/>
          </a:xfrm>
          <a:prstGeom prst="rect">
            <a:avLst/>
          </a:prstGeom>
          <a:noFill/>
        </p:spPr>
        <p:txBody>
          <a:bodyPr wrap="square">
            <a:spAutoFit/>
          </a:bodyPr>
          <a:lstStyle/>
          <a:p>
            <a:r>
              <a:rPr lang="zh-CN" altLang="en-US" sz="2800" dirty="0"/>
              <a:t>五、应用案例与效果分析；典型油藏数值模拟案例介绍；软件平台在实际应用中的效果分析；用户反馈与改进建议</a:t>
            </a:r>
            <a:endParaRPr lang="en-US" altLang="zh-CN" sz="2800" dirty="0"/>
          </a:p>
          <a:p>
            <a:r>
              <a:rPr lang="zh-CN" altLang="en-US" sz="2800" dirty="0"/>
              <a:t>六、平台优势与挑战软件平台的独特优势与技术创新面临的技术挑战与市场竞争应对策略与未来发展规划</a:t>
            </a:r>
            <a:endParaRPr lang="en-US" altLang="zh-CN" sz="2800" dirty="0"/>
          </a:p>
          <a:p>
            <a:r>
              <a:rPr lang="zh-CN" altLang="en-US" sz="2800" dirty="0"/>
              <a:t>七、未来发展趋势与展望油藏数值模拟技术的未来发展方向前后处理软件平台的创新与发展趋势对油气行业的潜在影响与贡献</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三、项目成果应用</a:t>
            </a:r>
          </a:p>
        </p:txBody>
      </p:sp>
      <p:sp>
        <p:nvSpPr>
          <p:cNvPr id="3" name="矩形 1"/>
          <p:cNvSpPr/>
          <p:nvPr/>
        </p:nvSpPr>
        <p:spPr>
          <a:xfrm>
            <a:off x="1696720" y="1282257"/>
            <a:ext cx="9688195" cy="1106805"/>
          </a:xfrm>
          <a:prstGeom prst="rect">
            <a:avLst/>
          </a:prstGeom>
          <a:noFill/>
          <a:ln w="9525" cap="flat" cmpd="sng">
            <a:noFill/>
            <a:prstDash val="dashDot"/>
            <a:miter/>
            <a:headEnd type="none" w="med" len="med"/>
            <a:tailEnd type="none" w="med" len="med"/>
          </a:ln>
        </p:spPr>
        <p:txBody>
          <a:bodyPr wrap="square" anchor="t">
            <a:spAutoFit/>
          </a:bodyPr>
          <a:lstStyle/>
          <a:p>
            <a:pPr fontAlgn="auto">
              <a:lnSpc>
                <a:spcPct val="150000"/>
              </a:lnSpc>
            </a:pPr>
            <a:r>
              <a:rPr lang="en-US" altLang="zh-CN" sz="2400" dirty="0">
                <a:latin typeface="黑体" panose="02010609060101010101" charset="-122"/>
                <a:ea typeface="黑体" panose="02010609060101010101" charset="-122"/>
                <a:sym typeface="+mn-ea"/>
              </a:rPr>
              <a:t> </a:t>
            </a:r>
            <a:r>
              <a:rPr lang="en-US" altLang="zh-CN" sz="2000" dirty="0">
                <a:latin typeface="黑体" panose="02010609060101010101" charset="-122"/>
                <a:ea typeface="黑体" panose="02010609060101010101" charset="-122"/>
                <a:sym typeface="+mn-ea"/>
              </a:rPr>
              <a:t> </a:t>
            </a:r>
            <a:r>
              <a:rPr lang="zh-CN" altLang="en-US" sz="2000" b="1" dirty="0">
                <a:solidFill>
                  <a:srgbClr val="0000FF"/>
                </a:solidFill>
                <a:latin typeface="Arial" panose="020B0604020202020204"/>
                <a:ea typeface="微软雅黑" panose="020B0503020204020204" pitchFamily="34" charset="-122"/>
                <a:sym typeface="+mn-ea"/>
              </a:rPr>
              <a:t> （</a:t>
            </a:r>
            <a:r>
              <a:rPr lang="en-US" altLang="zh-CN" sz="2000" b="1" dirty="0">
                <a:solidFill>
                  <a:srgbClr val="0000FF"/>
                </a:solidFill>
                <a:latin typeface="Arial" panose="020B0604020202020204"/>
                <a:ea typeface="微软雅黑" panose="020B0503020204020204" pitchFamily="34" charset="-122"/>
                <a:sym typeface="+mn-ea"/>
              </a:rPr>
              <a:t>1</a:t>
            </a:r>
            <a:r>
              <a:rPr lang="zh-CN" altLang="en-US" sz="2000" b="1" dirty="0">
                <a:solidFill>
                  <a:srgbClr val="0000FF"/>
                </a:solidFill>
                <a:latin typeface="Arial" panose="020B0604020202020204"/>
                <a:ea typeface="微软雅黑" panose="020B0503020204020204" pitchFamily="34" charset="-122"/>
                <a:sym typeface="+mn-ea"/>
              </a:rPr>
              <a:t>）成果应用于塔河67区、S99-AD6区</a:t>
            </a:r>
            <a:r>
              <a:rPr lang="en-US" altLang="zh-CN" sz="2000" b="1" dirty="0">
                <a:solidFill>
                  <a:srgbClr val="0000FF"/>
                </a:solidFill>
                <a:latin typeface="Arial" panose="020B0604020202020204"/>
                <a:ea typeface="微软雅黑" panose="020B0503020204020204" pitchFamily="34" charset="-122"/>
                <a:sym typeface="+mn-ea"/>
              </a:rPr>
              <a:t>5</a:t>
            </a:r>
            <a:r>
              <a:rPr lang="zh-CN" altLang="en-US" sz="2000" b="1" dirty="0">
                <a:solidFill>
                  <a:srgbClr val="0000FF"/>
                </a:solidFill>
                <a:latin typeface="Arial" panose="020B0604020202020204"/>
                <a:ea typeface="微软雅黑" panose="020B0503020204020204" pitchFamily="34" charset="-122"/>
                <a:sym typeface="+mn-ea"/>
              </a:rPr>
              <a:t>个单元的连通性评价</a:t>
            </a:r>
          </a:p>
          <a:p>
            <a:pPr fontAlgn="auto">
              <a:lnSpc>
                <a:spcPct val="150000"/>
              </a:lnSpc>
            </a:pPr>
            <a:r>
              <a:rPr lang="zh-CN" altLang="en-US" sz="2000" b="1" dirty="0">
                <a:solidFill>
                  <a:srgbClr val="0000FF"/>
                </a:solidFill>
                <a:latin typeface="Arial" panose="020B0604020202020204"/>
                <a:ea typeface="微软雅黑" panose="020B0503020204020204" pitchFamily="34" charset="-122"/>
                <a:sym typeface="+mn-ea"/>
              </a:rPr>
              <a:t> </a:t>
            </a:r>
            <a:r>
              <a:rPr lang="en-US" altLang="zh-CN" sz="2000" b="1" dirty="0">
                <a:solidFill>
                  <a:srgbClr val="0000FF"/>
                </a:solidFill>
                <a:latin typeface="Arial" panose="020B0604020202020204"/>
                <a:ea typeface="微软雅黑" panose="020B0503020204020204" pitchFamily="34" charset="-122"/>
                <a:sym typeface="+mn-ea"/>
              </a:rPr>
              <a:t>    </a:t>
            </a:r>
            <a:r>
              <a:rPr lang="zh-CN" altLang="en-US" sz="2000" b="1" dirty="0">
                <a:solidFill>
                  <a:srgbClr val="0000FF"/>
                </a:solidFill>
                <a:latin typeface="Arial" panose="020B0604020202020204"/>
                <a:ea typeface="微软雅黑" panose="020B0503020204020204" pitchFamily="34" charset="-122"/>
                <a:sym typeface="+mn-ea"/>
              </a:rPr>
              <a:t>（</a:t>
            </a:r>
            <a:r>
              <a:rPr lang="en-US" altLang="zh-CN" sz="2000" b="1" dirty="0">
                <a:solidFill>
                  <a:srgbClr val="0000FF"/>
                </a:solidFill>
                <a:latin typeface="Arial" panose="020B0604020202020204"/>
                <a:ea typeface="微软雅黑" panose="020B0503020204020204" pitchFamily="34" charset="-122"/>
                <a:sym typeface="+mn-ea"/>
              </a:rPr>
              <a:t>2</a:t>
            </a:r>
            <a:r>
              <a:rPr lang="zh-CN" altLang="en-US" sz="2000" b="1" dirty="0">
                <a:solidFill>
                  <a:srgbClr val="0000FF"/>
                </a:solidFill>
                <a:latin typeface="Arial" panose="020B0604020202020204"/>
                <a:ea typeface="微软雅黑" panose="020B0503020204020204" pitchFamily="34" charset="-122"/>
                <a:sym typeface="+mn-ea"/>
              </a:rPr>
              <a:t>）2023年支撑开发所在中原油田等单位开展连通性软件的培训工作。</a:t>
            </a:r>
          </a:p>
        </p:txBody>
      </p:sp>
      <p:sp>
        <p:nvSpPr>
          <p:cNvPr id="4" name="TextBox 8"/>
          <p:cNvSpPr txBox="1"/>
          <p:nvPr>
            <p:custDataLst>
              <p:tags r:id="rId1"/>
            </p:custDataLst>
          </p:nvPr>
        </p:nvSpPr>
        <p:spPr>
          <a:xfrm>
            <a:off x="1348105" y="889833"/>
            <a:ext cx="3448050" cy="497205"/>
          </a:xfrm>
          <a:prstGeom prst="rect">
            <a:avLst/>
          </a:prstGeom>
          <a:noFill/>
          <a:ln w="9525">
            <a:noFill/>
          </a:ln>
        </p:spPr>
        <p:txBody>
          <a:bodyPr wrap="square" anchor="t" anchorCtr="0">
            <a:spAutoFit/>
          </a:bodyPr>
          <a:lstStyle/>
          <a:p>
            <a:pPr algn="ctr">
              <a:lnSpc>
                <a:spcPct val="110000"/>
              </a:lnSpc>
              <a:spcBef>
                <a:spcPct val="20000"/>
              </a:spcBef>
              <a:buClr>
                <a:srgbClr val="FF3300"/>
              </a:buClr>
              <a:buSzTx/>
              <a:buFont typeface="Wingdings" panose="05000000000000000000" pitchFamily="2" charset="2"/>
              <a:buNone/>
            </a:pPr>
            <a:r>
              <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2</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t>
            </a:r>
            <a:r>
              <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成果应用推广</a:t>
            </a:r>
            <a:endPar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pic>
        <p:nvPicPr>
          <p:cNvPr id="5" name="图片 4" descr="QQ图片20231102105752"/>
          <p:cNvPicPr>
            <a:picLocks noChangeAspect="1"/>
          </p:cNvPicPr>
          <p:nvPr/>
        </p:nvPicPr>
        <p:blipFill>
          <a:blip r:embed="rId3"/>
          <a:stretch>
            <a:fillRect/>
          </a:stretch>
        </p:blipFill>
        <p:spPr>
          <a:xfrm>
            <a:off x="2740025" y="2388870"/>
            <a:ext cx="7012940" cy="3605530"/>
          </a:xfrm>
          <a:prstGeom prst="rect">
            <a:avLst/>
          </a:prstGeom>
        </p:spPr>
      </p:pic>
    </p:spTree>
    <p:extLst>
      <p:ext uri="{BB962C8B-B14F-4D97-AF65-F5344CB8AC3E}">
        <p14:creationId xmlns:p14="http://schemas.microsoft.com/office/powerpoint/2010/main" val="1391567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项目成果应用</a:t>
            </a:r>
          </a:p>
        </p:txBody>
      </p:sp>
      <p:pic>
        <p:nvPicPr>
          <p:cNvPr id="3" name="QQ录屏20231121090111">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126668" y="947772"/>
            <a:ext cx="9754107" cy="51767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3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841" y="1784933"/>
            <a:ext cx="6214141" cy="983283"/>
          </a:xfrm>
        </p:spPr>
        <p:txBody>
          <a:bodyPr>
            <a:norm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汇报结束，敬请批评指正！</a:t>
            </a:r>
            <a:br>
              <a:rPr lang="en-US" altLang="zh-CN" sz="3200" b="1" dirty="0">
                <a:solidFill>
                  <a:srgbClr val="C00000"/>
                </a:solidFill>
                <a:latin typeface="微软雅黑" panose="020B0503020204020204" pitchFamily="34" charset="-122"/>
                <a:ea typeface="微软雅黑" panose="020B0503020204020204" pitchFamily="34" charset="-122"/>
              </a:rPr>
            </a:b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rPr>
              <a:t>一、规定研究任务及指标完成情况</a:t>
            </a:r>
          </a:p>
        </p:txBody>
      </p:sp>
      <p:sp>
        <p:nvSpPr>
          <p:cNvPr id="6" name="矩形 4">
            <a:extLst>
              <a:ext uri="{FF2B5EF4-FFF2-40B4-BE49-F238E27FC236}">
                <a16:creationId xmlns:a16="http://schemas.microsoft.com/office/drawing/2014/main" id="{6C27C35E-56A1-6972-DF79-1E988FE13BAF}"/>
              </a:ext>
            </a:extLst>
          </p:cNvPr>
          <p:cNvSpPr>
            <a:spLocks noChangeArrowheads="1"/>
          </p:cNvSpPr>
          <p:nvPr/>
        </p:nvSpPr>
        <p:spPr bwMode="auto">
          <a:xfrm>
            <a:off x="314223" y="911882"/>
            <a:ext cx="11563554" cy="143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50000"/>
              </a:lnSpc>
            </a:pPr>
            <a:r>
              <a:rPr lang="zh-CN" altLang="en-US" b="1"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已经完成全部合同计划，包括</a:t>
            </a:r>
            <a:r>
              <a:rPr kumimoji="0" lang="zh-CN" altLang="en-US" sz="2000" b="0" i="0" u="none" strike="noStrike" cap="none" normalizeH="0" baseline="0" dirty="0">
                <a:ln>
                  <a:noFill/>
                </a:ln>
                <a:solidFill>
                  <a:srgbClr val="FF0000"/>
                </a:solidFill>
                <a:effectLst/>
                <a:latin typeface="黑体" panose="02010609060101010101" pitchFamily="49" charset="-122"/>
                <a:ea typeface="黑体" panose="02010609060101010101" pitchFamily="49" charset="-122"/>
                <a:sym typeface="黑体" panose="02010609060101010101" pitchFamily="49" charset="-122"/>
              </a:rPr>
              <a:t>模拟数据准备的集成化导航界面、</a:t>
            </a:r>
            <a:r>
              <a:rPr lang="en-US" altLang="zh-CN" sz="2000" b="1" kern="1200" dirty="0" err="1">
                <a:solidFill>
                  <a:srgbClr val="FF0000"/>
                </a:solidFill>
                <a:latin typeface="+mj-ea"/>
                <a:ea typeface="+mn-ea"/>
                <a:cs typeface="+mn-cs"/>
              </a:rPr>
              <a:t>Karstsim</a:t>
            </a:r>
            <a:r>
              <a:rPr lang="zh-CN" altLang="zh-CN" sz="2000" b="1" kern="1200" dirty="0">
                <a:solidFill>
                  <a:srgbClr val="FF0000"/>
                </a:solidFill>
                <a:latin typeface="+mj-ea"/>
                <a:ea typeface="+mn-ea"/>
                <a:cs typeface="+mn-cs"/>
              </a:rPr>
              <a:t>不同版本模拟器的兼容</a:t>
            </a:r>
            <a:r>
              <a:rPr lang="zh-CN" altLang="en-US" sz="2000" b="1" dirty="0">
                <a:solidFill>
                  <a:srgbClr val="FF0000"/>
                </a:solidFill>
              </a:rPr>
              <a:t>、</a:t>
            </a:r>
            <a:r>
              <a:rPr lang="zh-CN" altLang="zh-CN" sz="2000" b="1" kern="1200" dirty="0">
                <a:solidFill>
                  <a:srgbClr val="FF0000"/>
                </a:solidFill>
                <a:latin typeface="+mj-ea"/>
                <a:ea typeface="+mn-ea"/>
                <a:cs typeface="+mn-cs"/>
              </a:rPr>
              <a:t>历史拟合参数修改的流程化管理</a:t>
            </a:r>
            <a:r>
              <a:rPr lang="zh-CN" altLang="en-US" sz="2000" b="1" dirty="0">
                <a:solidFill>
                  <a:srgbClr val="FF0000"/>
                </a:solidFill>
              </a:rPr>
              <a:t>、</a:t>
            </a:r>
            <a:r>
              <a:rPr lang="zh-CN" altLang="zh-CN" sz="2000" b="1" kern="1200" dirty="0">
                <a:solidFill>
                  <a:srgbClr val="FF0000"/>
                </a:solidFill>
                <a:latin typeface="+mj-ea"/>
                <a:ea typeface="+mn-ea"/>
                <a:cs typeface="+mn-cs"/>
              </a:rPr>
              <a:t>历史拟合参数修改的流程化管理</a:t>
            </a:r>
            <a:r>
              <a:rPr lang="zh-CN" altLang="en-US" sz="2000" b="1" kern="1200" dirty="0">
                <a:solidFill>
                  <a:srgbClr val="FF0000"/>
                </a:solidFill>
                <a:latin typeface="+mj-ea"/>
                <a:ea typeface="+mn-ea"/>
                <a:cs typeface="+mn-cs"/>
              </a:rPr>
              <a:t>、</a:t>
            </a:r>
            <a:r>
              <a:rPr lang="zh-CN" altLang="zh-CN" sz="2000" b="1" kern="1200" dirty="0">
                <a:solidFill>
                  <a:srgbClr val="FF0000"/>
                </a:solidFill>
                <a:latin typeface="+mj-ea"/>
                <a:ea typeface="+mn-ea"/>
                <a:cs typeface="+mn-cs"/>
              </a:rPr>
              <a:t>数据结果可视化分析模块优化升级</a:t>
            </a:r>
            <a:r>
              <a:rPr lang="zh-CN" altLang="en-US" sz="2000" b="1" kern="1200" dirty="0">
                <a:solidFill>
                  <a:srgbClr val="FF0000"/>
                </a:solidFill>
                <a:latin typeface="+mj-ea"/>
                <a:ea typeface="+mn-ea"/>
                <a:cs typeface="+mn-cs"/>
              </a:rPr>
              <a:t>，以及，</a:t>
            </a:r>
            <a:r>
              <a:rPr lang="en-US" altLang="zh-CN" sz="2000" b="1" kern="1200" dirty="0">
                <a:solidFill>
                  <a:srgbClr val="FF0000"/>
                </a:solidFill>
                <a:latin typeface="+mj-ea"/>
                <a:ea typeface="+mn-ea"/>
                <a:cs typeface="+mn-cs"/>
              </a:rPr>
              <a:t>EPCP</a:t>
            </a:r>
            <a:r>
              <a:rPr lang="zh-CN" altLang="zh-CN" sz="2000" b="1" kern="1200" dirty="0">
                <a:solidFill>
                  <a:srgbClr val="FF0000"/>
                </a:solidFill>
                <a:latin typeface="+mj-ea"/>
                <a:ea typeface="+mn-ea"/>
                <a:cs typeface="+mn-cs"/>
              </a:rPr>
              <a:t>平台</a:t>
            </a:r>
            <a:r>
              <a:rPr lang="en-US" altLang="zh-CN" sz="2000" b="1" kern="1200" dirty="0" err="1">
                <a:solidFill>
                  <a:srgbClr val="FF0000"/>
                </a:solidFill>
                <a:latin typeface="+mj-ea"/>
                <a:ea typeface="+mn-ea"/>
                <a:cs typeface="+mn-cs"/>
              </a:rPr>
              <a:t>flexnet</a:t>
            </a:r>
            <a:r>
              <a:rPr lang="zh-CN" altLang="zh-CN" sz="2000" b="1" kern="1200" dirty="0">
                <a:solidFill>
                  <a:srgbClr val="FF0000"/>
                </a:solidFill>
                <a:latin typeface="+mj-ea"/>
                <a:ea typeface="+mn-ea"/>
                <a:cs typeface="+mn-cs"/>
              </a:rPr>
              <a:t>许可改造工作和测试部署</a:t>
            </a:r>
            <a:endParaRPr lang="zh-CN" altLang="zh-CN" sz="2000" kern="1200" dirty="0">
              <a:solidFill>
                <a:srgbClr val="FF0000"/>
              </a:solidFill>
              <a:latin typeface="+mj-ea"/>
              <a:ea typeface="+mn-ea"/>
              <a:cs typeface="+mn-cs"/>
            </a:endParaRPr>
          </a:p>
        </p:txBody>
      </p:sp>
      <p:graphicFrame>
        <p:nvGraphicFramePr>
          <p:cNvPr id="7" name="表格 2">
            <a:extLst>
              <a:ext uri="{FF2B5EF4-FFF2-40B4-BE49-F238E27FC236}">
                <a16:creationId xmlns:a16="http://schemas.microsoft.com/office/drawing/2014/main" id="{9594E25C-F04A-6790-3277-4F28414B8000}"/>
              </a:ext>
            </a:extLst>
          </p:cNvPr>
          <p:cNvGraphicFramePr>
            <a:graphicFrameLocks noGrp="1"/>
          </p:cNvGraphicFramePr>
          <p:nvPr>
            <p:extLst>
              <p:ext uri="{D42A27DB-BD31-4B8C-83A1-F6EECF244321}">
                <p14:modId xmlns:p14="http://schemas.microsoft.com/office/powerpoint/2010/main" val="2501803785"/>
              </p:ext>
            </p:extLst>
          </p:nvPr>
        </p:nvGraphicFramePr>
        <p:xfrm>
          <a:off x="904457" y="2342338"/>
          <a:ext cx="10509017" cy="3733180"/>
        </p:xfrm>
        <a:graphic>
          <a:graphicData uri="http://schemas.openxmlformats.org/drawingml/2006/table">
            <a:tbl>
              <a:tblPr/>
              <a:tblGrid>
                <a:gridCol w="2323378">
                  <a:extLst>
                    <a:ext uri="{9D8B030D-6E8A-4147-A177-3AD203B41FA5}">
                      <a16:colId xmlns:a16="http://schemas.microsoft.com/office/drawing/2014/main" val="20000"/>
                    </a:ext>
                  </a:extLst>
                </a:gridCol>
                <a:gridCol w="6100713">
                  <a:extLst>
                    <a:ext uri="{9D8B030D-6E8A-4147-A177-3AD203B41FA5}">
                      <a16:colId xmlns:a16="http://schemas.microsoft.com/office/drawing/2014/main" val="20002"/>
                    </a:ext>
                  </a:extLst>
                </a:gridCol>
                <a:gridCol w="2084926">
                  <a:extLst>
                    <a:ext uri="{9D8B030D-6E8A-4147-A177-3AD203B41FA5}">
                      <a16:colId xmlns:a16="http://schemas.microsoft.com/office/drawing/2014/main" val="20003"/>
                    </a:ext>
                  </a:extLst>
                </a:gridCol>
              </a:tblGrid>
              <a:tr h="576968">
                <a:tc>
                  <a:txBody>
                    <a:bodyPr/>
                    <a:lstStyle/>
                    <a:p>
                      <a:pPr marL="0" marR="0" lvl="0" indent="0" algn="ctr" defTabSz="0" rtl="0" eaLnBrk="0" fontAlgn="ctr"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起止时间</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0" fontAlgn="ctr"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任务目标</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0" fontAlgn="ctr"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完成情况</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5420">
                <a:tc>
                  <a:txBody>
                    <a:bodyPr/>
                    <a:lstStyle/>
                    <a:p>
                      <a:pPr marL="0" marR="0" lvl="0" indent="0" algn="l" defTabSz="0" rtl="0" eaLnBrk="0" fontAlgn="ctr" latinLnBrk="0" hangingPunct="0">
                        <a:lnSpc>
                          <a:spcPct val="150000"/>
                        </a:lnSpc>
                        <a:spcBef>
                          <a:spcPct val="0"/>
                        </a:spcBef>
                        <a:spcAft>
                          <a:spcPct val="0"/>
                        </a:spcAft>
                        <a:buClrTx/>
                        <a:buSzTx/>
                        <a:buFontTx/>
                        <a:buNone/>
                      </a:pPr>
                      <a:r>
                        <a:rPr kumimoji="0" 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202</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年</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7</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r>
                        <a:rPr kumimoji="0" 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9</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模拟数据准备的集成化导航界面</a:t>
                      </a: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0" fontAlgn="ctr"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黑体" panose="02010609060101010101" pitchFamily="49" charset="-122"/>
                        </a:rPr>
                        <a:t>完成</a:t>
                      </a: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7698">
                <a:tc>
                  <a:txBody>
                    <a:bodyPr/>
                    <a:lstStyle/>
                    <a:p>
                      <a:pPr marL="0" marR="0" lvl="0" indent="0" algn="l" defTabSz="0" rtl="0" eaLnBrk="1" fontAlgn="ctr" latinLnBrk="0" hangingPunct="1">
                        <a:lnSpc>
                          <a:spcPct val="15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2022</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年</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10</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-11</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en-US" altLang="zh-CN" sz="2000" b="1" kern="1200" dirty="0" err="1">
                          <a:solidFill>
                            <a:schemeClr val="tx1"/>
                          </a:solidFill>
                          <a:latin typeface="+mj-ea"/>
                          <a:ea typeface="+mn-ea"/>
                          <a:cs typeface="+mn-cs"/>
                        </a:rPr>
                        <a:t>Karstsim</a:t>
                      </a:r>
                      <a:r>
                        <a:rPr lang="zh-CN" altLang="zh-CN" sz="2000" b="1" kern="1200" dirty="0">
                          <a:solidFill>
                            <a:schemeClr val="tx1"/>
                          </a:solidFill>
                          <a:latin typeface="+mj-ea"/>
                          <a:ea typeface="+mn-ea"/>
                          <a:cs typeface="+mn-cs"/>
                        </a:rPr>
                        <a:t>不同版本模拟器的兼容</a:t>
                      </a:r>
                      <a:endParaRPr lang="zh-CN" altLang="zh-CN" sz="2000" kern="1200" dirty="0">
                        <a:solidFill>
                          <a:schemeClr val="tx1"/>
                        </a:solidFill>
                        <a:latin typeface="+mj-ea"/>
                        <a:ea typeface="+mn-ea"/>
                        <a:cs typeface="+mn-cs"/>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ctr" latinLnBrk="0" hangingPunct="1">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黑体" panose="02010609060101010101" pitchFamily="49" charset="-122"/>
                        </a:rPr>
                        <a:t>完成</a:t>
                      </a: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7698">
                <a:tc>
                  <a:txBody>
                    <a:bodyPr/>
                    <a:lstStyle/>
                    <a:p>
                      <a:pPr marL="0" marR="0" lvl="0" indent="0" algn="l" defTabSz="0" rtl="0" eaLnBrk="1" fontAlgn="ctr" latinLnBrk="0" hangingPunct="1">
                        <a:lnSpc>
                          <a:spcPct val="15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2022</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年</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11</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-12</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zh-CN" altLang="zh-CN" sz="2000" b="1" kern="1200" dirty="0">
                          <a:solidFill>
                            <a:schemeClr val="tx1"/>
                          </a:solidFill>
                          <a:latin typeface="+mj-ea"/>
                          <a:ea typeface="+mn-ea"/>
                          <a:cs typeface="+mn-cs"/>
                        </a:rPr>
                        <a:t>历史拟合参数修改的流程化管理</a:t>
                      </a:r>
                      <a:endParaRPr lang="zh-CN" altLang="zh-CN" sz="2000" kern="1200" dirty="0">
                        <a:solidFill>
                          <a:schemeClr val="tx1"/>
                        </a:solidFill>
                        <a:latin typeface="+mj-ea"/>
                        <a:ea typeface="+mn-ea"/>
                        <a:cs typeface="+mn-cs"/>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ctr" latinLnBrk="0" hangingPunct="1">
                        <a:lnSpc>
                          <a:spcPct val="150000"/>
                        </a:lnSpc>
                        <a:spcBef>
                          <a:spcPct val="0"/>
                        </a:spcBef>
                        <a:spcAft>
                          <a:spcPct val="0"/>
                        </a:spcAft>
                        <a:buClrTx/>
                        <a:buSzTx/>
                        <a:buFontTx/>
                        <a:buNone/>
                        <a:tabLst/>
                        <a:defRPr/>
                      </a:pPr>
                      <a:r>
                        <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黑体" panose="02010609060101010101" pitchFamily="49" charset="-122"/>
                        </a:rPr>
                        <a:t>完成</a:t>
                      </a: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4188376859"/>
                  </a:ext>
                </a:extLst>
              </a:tr>
              <a:tr h="637698">
                <a:tc>
                  <a:txBody>
                    <a:bodyPr/>
                    <a:lstStyle/>
                    <a:p>
                      <a:pPr marL="0" marR="0" lvl="0" indent="0" algn="l" defTabSz="0" rtl="0" eaLnBrk="1" fontAlgn="ctr" latinLnBrk="0" hangingPunct="1">
                        <a:lnSpc>
                          <a:spcPct val="15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2023</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年</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-3</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zh-CN" altLang="zh-CN" sz="2000" b="1" kern="1200" dirty="0">
                          <a:solidFill>
                            <a:schemeClr val="tx1"/>
                          </a:solidFill>
                          <a:latin typeface="+mj-ea"/>
                          <a:ea typeface="+mn-ea"/>
                          <a:cs typeface="+mn-cs"/>
                        </a:rPr>
                        <a:t>数据结果可视化分析模块优化升级</a:t>
                      </a:r>
                      <a:endParaRPr lang="zh-CN" altLang="zh-CN" sz="2000" kern="1200" dirty="0">
                        <a:solidFill>
                          <a:schemeClr val="tx1"/>
                        </a:solidFill>
                        <a:latin typeface="+mj-ea"/>
                        <a:ea typeface="+mn-ea"/>
                        <a:cs typeface="+mn-cs"/>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ctr" latinLnBrk="0" hangingPunct="1">
                        <a:lnSpc>
                          <a:spcPct val="150000"/>
                        </a:lnSpc>
                        <a:spcBef>
                          <a:spcPct val="0"/>
                        </a:spcBef>
                        <a:spcAft>
                          <a:spcPct val="0"/>
                        </a:spcAft>
                        <a:buClrTx/>
                        <a:buSzTx/>
                        <a:buFontTx/>
                        <a:buNone/>
                        <a:tabLst/>
                        <a:defRPr/>
                      </a:pPr>
                      <a:r>
                        <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黑体" panose="02010609060101010101" pitchFamily="49" charset="-122"/>
                        </a:rPr>
                        <a:t>完成</a:t>
                      </a: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2880011034"/>
                  </a:ext>
                </a:extLst>
              </a:tr>
              <a:tr h="637698">
                <a:tc>
                  <a:txBody>
                    <a:bodyPr/>
                    <a:lstStyle/>
                    <a:p>
                      <a:pPr marL="0" marR="0" lvl="0" indent="0" algn="l" defTabSz="0" rtl="0" eaLnBrk="1" fontAlgn="ctr" latinLnBrk="0" hangingPunct="1">
                        <a:lnSpc>
                          <a:spcPct val="15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2023</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年</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11</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r>
                        <a:rPr kumimoji="0" lang="en-US" altLang="zh-CN"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-12</a:t>
                      </a:r>
                      <a:r>
                        <a:rPr kumimoji="0" lang="zh-CN" altLang="en-US" sz="20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月</a:t>
                      </a:r>
                      <a:endParaRPr kumimoji="0" lang="zh-CN" altLang="en-US" sz="20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en-US" altLang="zh-CN" sz="2000" b="1" kern="1200" dirty="0">
                          <a:solidFill>
                            <a:schemeClr val="tx1"/>
                          </a:solidFill>
                          <a:latin typeface="+mj-ea"/>
                          <a:ea typeface="+mn-ea"/>
                          <a:cs typeface="+mn-cs"/>
                        </a:rPr>
                        <a:t>EPCP</a:t>
                      </a:r>
                      <a:r>
                        <a:rPr lang="zh-CN" altLang="zh-CN" sz="2000" b="1" kern="1200" dirty="0">
                          <a:solidFill>
                            <a:schemeClr val="tx1"/>
                          </a:solidFill>
                          <a:latin typeface="+mj-ea"/>
                          <a:ea typeface="+mn-ea"/>
                          <a:cs typeface="+mn-cs"/>
                        </a:rPr>
                        <a:t>平台</a:t>
                      </a:r>
                      <a:r>
                        <a:rPr lang="en-US" altLang="zh-CN" sz="2000" b="1" kern="1200" dirty="0" err="1">
                          <a:solidFill>
                            <a:schemeClr val="tx1"/>
                          </a:solidFill>
                          <a:latin typeface="+mj-ea"/>
                          <a:ea typeface="+mn-ea"/>
                          <a:cs typeface="+mn-cs"/>
                        </a:rPr>
                        <a:t>flexnet</a:t>
                      </a:r>
                      <a:r>
                        <a:rPr lang="zh-CN" altLang="zh-CN" sz="2000" b="1" kern="1200" dirty="0">
                          <a:solidFill>
                            <a:schemeClr val="tx1"/>
                          </a:solidFill>
                          <a:latin typeface="+mj-ea"/>
                          <a:ea typeface="+mn-ea"/>
                          <a:cs typeface="+mn-cs"/>
                        </a:rPr>
                        <a:t>许可改造工作和测试部署</a:t>
                      </a:r>
                      <a:endParaRPr lang="zh-CN" altLang="zh-CN" sz="2000" kern="1200" dirty="0">
                        <a:solidFill>
                          <a:schemeClr val="tx1"/>
                        </a:solidFill>
                        <a:latin typeface="+mj-ea"/>
                        <a:ea typeface="+mn-ea"/>
                        <a:cs typeface="+mn-cs"/>
                      </a:endParaRP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1" fontAlgn="ctr" latinLnBrk="0" hangingPunct="1">
                        <a:lnSpc>
                          <a:spcPct val="150000"/>
                        </a:lnSpc>
                        <a:spcBef>
                          <a:spcPct val="0"/>
                        </a:spcBef>
                        <a:spcAft>
                          <a:spcPct val="0"/>
                        </a:spcAft>
                        <a:buClrTx/>
                        <a:buSzTx/>
                        <a:buFontTx/>
                        <a:buNone/>
                        <a:tabLst/>
                        <a:defRPr/>
                      </a:pPr>
                      <a:r>
                        <a:rPr kumimoji="0" lang="zh-CN" altLang="en-US" sz="2000" b="0" i="0" u="none" strike="noStrike" cap="none" normalizeH="0" baseline="0" dirty="0">
                          <a:ln>
                            <a:noFill/>
                          </a:ln>
                          <a:solidFill>
                            <a:srgbClr val="00B050"/>
                          </a:solidFill>
                          <a:effectLst/>
                          <a:latin typeface="黑体" panose="02010609060101010101" pitchFamily="49" charset="-122"/>
                          <a:ea typeface="黑体" panose="02010609060101010101" pitchFamily="49" charset="-122"/>
                          <a:sym typeface="黑体" panose="02010609060101010101" pitchFamily="49" charset="-122"/>
                        </a:rPr>
                        <a:t>完成</a:t>
                      </a:r>
                    </a:p>
                  </a:txBody>
                  <a:tcPr marL="9525" marR="9525" marT="9526" marB="0"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59512726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sym typeface="+mn-ea"/>
              </a:rPr>
              <a:t>一、规定研究任务及指标完成情况</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A5851AD5-6BB0-3CC1-A564-30D4266DED3B}"/>
              </a:ext>
            </a:extLst>
          </p:cNvPr>
          <p:cNvSpPr/>
          <p:nvPr/>
        </p:nvSpPr>
        <p:spPr>
          <a:xfrm>
            <a:off x="2627838" y="1196814"/>
            <a:ext cx="3456288"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提交成果</a:t>
            </a:r>
          </a:p>
        </p:txBody>
      </p:sp>
      <p:graphicFrame>
        <p:nvGraphicFramePr>
          <p:cNvPr id="6" name="表格 5">
            <a:extLst>
              <a:ext uri="{FF2B5EF4-FFF2-40B4-BE49-F238E27FC236}">
                <a16:creationId xmlns:a16="http://schemas.microsoft.com/office/drawing/2014/main" id="{0E78007C-FC36-CF10-06B8-43DABB8D7D57}"/>
              </a:ext>
            </a:extLst>
          </p:cNvPr>
          <p:cNvGraphicFramePr>
            <a:graphicFrameLocks noGrp="1"/>
          </p:cNvGraphicFramePr>
          <p:nvPr>
            <p:custDataLst>
              <p:tags r:id="rId1"/>
            </p:custDataLst>
            <p:extLst>
              <p:ext uri="{D42A27DB-BD31-4B8C-83A1-F6EECF244321}">
                <p14:modId xmlns:p14="http://schemas.microsoft.com/office/powerpoint/2010/main" val="3470769339"/>
              </p:ext>
            </p:extLst>
          </p:nvPr>
        </p:nvGraphicFramePr>
        <p:xfrm>
          <a:off x="755575" y="1916832"/>
          <a:ext cx="10503663" cy="3106860"/>
        </p:xfrm>
        <a:graphic>
          <a:graphicData uri="http://schemas.openxmlformats.org/drawingml/2006/table">
            <a:tbl>
              <a:tblPr>
                <a:tableStyleId>{5940675A-B579-460E-94D1-54222C63F5DA}</a:tableStyleId>
              </a:tblPr>
              <a:tblGrid>
                <a:gridCol w="6878505">
                  <a:extLst>
                    <a:ext uri="{9D8B030D-6E8A-4147-A177-3AD203B41FA5}">
                      <a16:colId xmlns:a16="http://schemas.microsoft.com/office/drawing/2014/main" val="20001"/>
                    </a:ext>
                  </a:extLst>
                </a:gridCol>
                <a:gridCol w="3625158">
                  <a:extLst>
                    <a:ext uri="{9D8B030D-6E8A-4147-A177-3AD203B41FA5}">
                      <a16:colId xmlns:a16="http://schemas.microsoft.com/office/drawing/2014/main" val="20002"/>
                    </a:ext>
                  </a:extLst>
                </a:gridCol>
              </a:tblGrid>
              <a:tr h="955636">
                <a:tc>
                  <a:txBody>
                    <a:bodyPr/>
                    <a:lstStyle/>
                    <a:p>
                      <a:pPr algn="ctr" rtl="0" fontAlgn="ctr">
                        <a:lnSpc>
                          <a:spcPct val="120000"/>
                        </a:lnSpc>
                        <a:spcBef>
                          <a:spcPts val="0"/>
                        </a:spcBef>
                        <a:spcAft>
                          <a:spcPts val="0"/>
                        </a:spcAft>
                      </a:pPr>
                      <a:r>
                        <a:rPr lang="zh-CN" altLang="en-US" sz="2000" b="1" i="0" u="none" strike="noStrike" spc="120" dirty="0">
                          <a:solidFill>
                            <a:srgbClr val="000000"/>
                          </a:solidFill>
                          <a:effectLst/>
                          <a:latin typeface="微软雅黑" panose="020B0503020204020204" pitchFamily="34" charset="-122"/>
                          <a:ea typeface="微软雅黑" panose="020B0503020204020204" pitchFamily="34" charset="-122"/>
                        </a:rPr>
                        <a:t>考核内容</a:t>
                      </a:r>
                    </a:p>
                  </a:txBody>
                  <a:tcPr marL="177800" marR="177800" marT="107950" marB="107950" anchor="ctr"/>
                </a:tc>
                <a:tc>
                  <a:txBody>
                    <a:bodyPr/>
                    <a:lstStyle/>
                    <a:p>
                      <a:pPr algn="ctr" rtl="0" fontAlgn="ctr">
                        <a:lnSpc>
                          <a:spcPct val="120000"/>
                        </a:lnSpc>
                        <a:spcBef>
                          <a:spcPts val="0"/>
                        </a:spcBef>
                        <a:spcAft>
                          <a:spcPts val="0"/>
                        </a:spcAft>
                      </a:pPr>
                      <a:r>
                        <a:rPr lang="zh-CN" altLang="en-US" sz="2000" b="1" i="0" u="none" strike="noStrike" spc="120" dirty="0">
                          <a:solidFill>
                            <a:srgbClr val="000000"/>
                          </a:solidFill>
                          <a:effectLst/>
                          <a:latin typeface="微软雅黑" panose="020B0503020204020204" pitchFamily="34" charset="-122"/>
                          <a:ea typeface="微软雅黑" panose="020B0503020204020204" pitchFamily="34" charset="-122"/>
                        </a:rPr>
                        <a:t>完成情况</a:t>
                      </a:r>
                    </a:p>
                  </a:txBody>
                  <a:tcPr marL="177800" marR="177800" marT="107950" marB="107950" anchor="ctr"/>
                </a:tc>
                <a:extLst>
                  <a:ext uri="{0D108BD9-81ED-4DB2-BD59-A6C34878D82A}">
                    <a16:rowId xmlns:a16="http://schemas.microsoft.com/office/drawing/2014/main" val="10000"/>
                  </a:ext>
                </a:extLst>
              </a:tr>
              <a:tr h="955636">
                <a:tc>
                  <a:txBody>
                    <a:bodyPr/>
                    <a:lstStyle/>
                    <a:p>
                      <a:pPr marL="0" algn="ctr" defTabSz="914400" rtl="0" eaLnBrk="1" fontAlgn="ctr" latinLnBrk="0" hangingPunct="1">
                        <a:lnSpc>
                          <a:spcPct val="120000"/>
                        </a:lnSpc>
                        <a:spcBef>
                          <a:spcPts val="0"/>
                        </a:spcBef>
                        <a:spcAft>
                          <a:spcPts val="0"/>
                        </a:spcAft>
                      </a:pPr>
                      <a:r>
                        <a:rPr lang="zh-CN" altLang="en-US" sz="2000" b="0" kern="1200" spc="120" dirty="0">
                          <a:solidFill>
                            <a:srgbClr val="0000FF"/>
                          </a:solidFill>
                          <a:latin typeface="微软雅黑" panose="020B0503020204020204" pitchFamily="34" charset="-122"/>
                          <a:ea typeface="微软雅黑" panose="020B0503020204020204" pitchFamily="34" charset="-122"/>
                          <a:cs typeface="+mn-cs"/>
                        </a:rPr>
                        <a:t>易于推广的</a:t>
                      </a:r>
                      <a:r>
                        <a:rPr lang="en-US" altLang="zh-CN" sz="2000" b="0" kern="1200" spc="120" dirty="0" err="1">
                          <a:solidFill>
                            <a:srgbClr val="0000FF"/>
                          </a:solidFill>
                          <a:latin typeface="微软雅黑" panose="020B0503020204020204" pitchFamily="34" charset="-122"/>
                          <a:ea typeface="微软雅黑" panose="020B0503020204020204" pitchFamily="34" charset="-122"/>
                          <a:cs typeface="+mn-cs"/>
                        </a:rPr>
                        <a:t>karstsim</a:t>
                      </a:r>
                      <a:r>
                        <a:rPr lang="zh-CN" altLang="en-US" sz="2000" b="0" kern="1200" spc="120" dirty="0">
                          <a:solidFill>
                            <a:srgbClr val="0000FF"/>
                          </a:solidFill>
                          <a:latin typeface="微软雅黑" panose="020B0503020204020204" pitchFamily="34" charset="-122"/>
                          <a:ea typeface="微软雅黑" panose="020B0503020204020204" pitchFamily="34" charset="-122"/>
                          <a:cs typeface="+mn-cs"/>
                        </a:rPr>
                        <a:t>前后处理软件</a:t>
                      </a:r>
                    </a:p>
                  </a:txBody>
                  <a:tcPr marL="177800" marR="177800" marT="107950" marB="107950" anchor="ct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zh-CN" altLang="en-US" sz="20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10001"/>
                  </a:ext>
                </a:extLst>
              </a:tr>
              <a:tr h="1195588">
                <a:tc>
                  <a:txBody>
                    <a:bodyPr/>
                    <a:lstStyle/>
                    <a:p>
                      <a:pPr marL="0" algn="ctr" defTabSz="914400" rtl="0" eaLnBrk="1" fontAlgn="ctr" latinLnBrk="0" hangingPunct="1">
                        <a:lnSpc>
                          <a:spcPct val="120000"/>
                        </a:lnSpc>
                        <a:spcBef>
                          <a:spcPts val="0"/>
                        </a:spcBef>
                        <a:spcAft>
                          <a:spcPts val="0"/>
                        </a:spcAft>
                      </a:pPr>
                      <a:r>
                        <a:rPr lang="zh-CN" altLang="en-US" sz="2000" b="0" kern="1200" spc="120" dirty="0">
                          <a:solidFill>
                            <a:srgbClr val="0000FF"/>
                          </a:solidFill>
                          <a:latin typeface="微软雅黑" panose="020B0503020204020204" pitchFamily="34" charset="-122"/>
                          <a:ea typeface="微软雅黑" panose="020B0503020204020204" pitchFamily="34" charset="-122"/>
                          <a:cs typeface="+mn-cs"/>
                        </a:rPr>
                        <a:t>易于推广的</a:t>
                      </a:r>
                      <a:r>
                        <a:rPr lang="en-US" altLang="zh-CN" sz="2000" b="0" kern="1200" spc="120" dirty="0" err="1">
                          <a:solidFill>
                            <a:srgbClr val="0000FF"/>
                          </a:solidFill>
                          <a:latin typeface="微软雅黑" panose="020B0503020204020204" pitchFamily="34" charset="-122"/>
                          <a:ea typeface="微软雅黑" panose="020B0503020204020204" pitchFamily="34" charset="-122"/>
                          <a:cs typeface="+mn-cs"/>
                        </a:rPr>
                        <a:t>karstsim</a:t>
                      </a:r>
                      <a:r>
                        <a:rPr lang="zh-CN" altLang="en-US" sz="2000" b="0" kern="1200" spc="120" dirty="0">
                          <a:solidFill>
                            <a:srgbClr val="0000FF"/>
                          </a:solidFill>
                          <a:latin typeface="微软雅黑" panose="020B0503020204020204" pitchFamily="34" charset="-122"/>
                          <a:ea typeface="微软雅黑" panose="020B0503020204020204" pitchFamily="34" charset="-122"/>
                          <a:cs typeface="+mn-cs"/>
                        </a:rPr>
                        <a:t>前后处理软件操作手册（中文）</a:t>
                      </a:r>
                    </a:p>
                  </a:txBody>
                  <a:tcPr marL="177800" marR="177800" marT="107950" marB="107950" anchor="ct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zh-CN" altLang="en-US" sz="2000" b="0" kern="1200" spc="12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完成</a:t>
                      </a:r>
                    </a:p>
                  </a:txBody>
                  <a:tcPr marL="177800" marR="177800" marT="107950" marB="10795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sym typeface="+mn-ea"/>
              </a:rPr>
              <a:t>一、规定研究任务及指标完成情况</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7F5711F-2DDF-BAB4-EF7F-AE58F83B12B3}"/>
              </a:ext>
            </a:extLst>
          </p:cNvPr>
          <p:cNvSpPr/>
          <p:nvPr/>
        </p:nvSpPr>
        <p:spPr>
          <a:xfrm>
            <a:off x="2627838" y="886421"/>
            <a:ext cx="3456288" cy="369332"/>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主要技术指标完成情况</a:t>
            </a:r>
          </a:p>
        </p:txBody>
      </p:sp>
      <p:graphicFrame>
        <p:nvGraphicFramePr>
          <p:cNvPr id="5" name="表格 4">
            <a:extLst>
              <a:ext uri="{FF2B5EF4-FFF2-40B4-BE49-F238E27FC236}">
                <a16:creationId xmlns:a16="http://schemas.microsoft.com/office/drawing/2014/main" id="{68FF33DF-4B7F-E117-938D-BF0AA46D5648}"/>
              </a:ext>
            </a:extLst>
          </p:cNvPr>
          <p:cNvGraphicFramePr>
            <a:graphicFrameLocks noGrp="1"/>
          </p:cNvGraphicFramePr>
          <p:nvPr>
            <p:custDataLst>
              <p:tags r:id="rId1"/>
            </p:custDataLst>
            <p:extLst>
              <p:ext uri="{D42A27DB-BD31-4B8C-83A1-F6EECF244321}">
                <p14:modId xmlns:p14="http://schemas.microsoft.com/office/powerpoint/2010/main" val="3386155851"/>
              </p:ext>
            </p:extLst>
          </p:nvPr>
        </p:nvGraphicFramePr>
        <p:xfrm>
          <a:off x="755576" y="1355593"/>
          <a:ext cx="10646882" cy="4755896"/>
        </p:xfrm>
        <a:graphic>
          <a:graphicData uri="http://schemas.openxmlformats.org/drawingml/2006/table">
            <a:tbl>
              <a:tblPr>
                <a:tableStyleId>{5940675A-B579-460E-94D1-54222C63F5DA}</a:tableStyleId>
              </a:tblPr>
              <a:tblGrid>
                <a:gridCol w="7886579">
                  <a:extLst>
                    <a:ext uri="{9D8B030D-6E8A-4147-A177-3AD203B41FA5}">
                      <a16:colId xmlns:a16="http://schemas.microsoft.com/office/drawing/2014/main" val="20000"/>
                    </a:ext>
                  </a:extLst>
                </a:gridCol>
                <a:gridCol w="2760303">
                  <a:extLst>
                    <a:ext uri="{9D8B030D-6E8A-4147-A177-3AD203B41FA5}">
                      <a16:colId xmlns:a16="http://schemas.microsoft.com/office/drawing/2014/main" val="20002"/>
                    </a:ext>
                  </a:extLst>
                </a:gridCol>
              </a:tblGrid>
              <a:tr h="508000">
                <a:tc>
                  <a:txBody>
                    <a:bodyPr/>
                    <a:lstStyle/>
                    <a:p>
                      <a:pPr algn="ctr" rtl="0" fontAlgn="ctr">
                        <a:lnSpc>
                          <a:spcPct val="120000"/>
                        </a:lnSpc>
                        <a:spcBef>
                          <a:spcPts val="0"/>
                        </a:spcBef>
                        <a:spcAft>
                          <a:spcPts val="0"/>
                        </a:spcAft>
                      </a:pPr>
                      <a:r>
                        <a:rPr lang="zh-CN" altLang="en-US" sz="1600" b="1" i="0" u="none" strike="noStrike" spc="120" dirty="0">
                          <a:solidFill>
                            <a:srgbClr val="000000"/>
                          </a:solidFill>
                          <a:effectLst/>
                          <a:latin typeface="微软雅黑" panose="020B0503020204020204" pitchFamily="34" charset="-122"/>
                          <a:ea typeface="微软雅黑" panose="020B0503020204020204" pitchFamily="34" charset="-122"/>
                        </a:rPr>
                        <a:t>合同计划考核指标</a:t>
                      </a:r>
                    </a:p>
                  </a:txBody>
                  <a:tcPr marL="177800" marR="177800" marT="107950" marB="107950" anchor="ctr"/>
                </a:tc>
                <a:tc>
                  <a:txBody>
                    <a:bodyPr/>
                    <a:lstStyle/>
                    <a:p>
                      <a:pPr algn="ctr" rtl="0" fontAlgn="ctr">
                        <a:lnSpc>
                          <a:spcPct val="120000"/>
                        </a:lnSpc>
                        <a:spcBef>
                          <a:spcPts val="0"/>
                        </a:spcBef>
                        <a:spcAft>
                          <a:spcPts val="0"/>
                        </a:spcAft>
                      </a:pPr>
                      <a:r>
                        <a:rPr lang="zh-CN" altLang="en-US" sz="1600" b="1" i="0" u="none" strike="noStrike" spc="120" dirty="0">
                          <a:solidFill>
                            <a:srgbClr val="000000"/>
                          </a:solidFill>
                          <a:effectLst/>
                          <a:latin typeface="微软雅黑" panose="020B0503020204020204" pitchFamily="34" charset="-122"/>
                          <a:ea typeface="微软雅黑" panose="020B0503020204020204" pitchFamily="34" charset="-122"/>
                        </a:rPr>
                        <a:t>完成情况</a:t>
                      </a:r>
                    </a:p>
                  </a:txBody>
                  <a:tcPr marL="177800" marR="177800" marT="107950" marB="107950" anchor="ctr"/>
                </a:tc>
                <a:extLst>
                  <a:ext uri="{0D108BD9-81ED-4DB2-BD59-A6C34878D82A}">
                    <a16:rowId xmlns:a16="http://schemas.microsoft.com/office/drawing/2014/main" val="10000"/>
                  </a:ext>
                </a:extLst>
              </a:tr>
              <a:tr h="471805">
                <a:tc>
                  <a:txBody>
                    <a:bodyPr/>
                    <a:lstStyle/>
                    <a:p>
                      <a:pPr algn="l" fontAlgn="ctr">
                        <a:lnSpc>
                          <a:spcPct val="120000"/>
                        </a:lnSpc>
                        <a:spcBef>
                          <a:spcPts val="0"/>
                        </a:spcBef>
                        <a:spcAft>
                          <a:spcPts val="0"/>
                        </a:spcAft>
                      </a:pPr>
                      <a:r>
                        <a:rPr lang="zh-CN" altLang="en-US" sz="1400" b="0" spc="120" dirty="0">
                          <a:solidFill>
                            <a:srgbClr val="0000FF"/>
                          </a:solidFill>
                          <a:latin typeface="微软雅黑" panose="020B0503020204020204" pitchFamily="34" charset="-122"/>
                          <a:ea typeface="微软雅黑" panose="020B0503020204020204" pitchFamily="34" charset="-122"/>
                        </a:rPr>
                        <a:t>参数修改界面的响应时间</a:t>
                      </a:r>
                      <a:r>
                        <a:rPr lang="en-US" altLang="zh-CN" sz="1400" b="0" spc="120" dirty="0">
                          <a:solidFill>
                            <a:srgbClr val="0000FF"/>
                          </a:solidFill>
                          <a:latin typeface="微软雅黑" panose="020B0503020204020204" pitchFamily="34" charset="-122"/>
                          <a:ea typeface="微软雅黑" panose="020B0503020204020204" pitchFamily="34" charset="-122"/>
                        </a:rPr>
                        <a:t>0.1</a:t>
                      </a:r>
                      <a:r>
                        <a:rPr lang="zh-CN" altLang="en-US" sz="1400" b="0" spc="120" dirty="0">
                          <a:solidFill>
                            <a:srgbClr val="0000FF"/>
                          </a:solidFill>
                          <a:latin typeface="微软雅黑" panose="020B0503020204020204" pitchFamily="34" charset="-122"/>
                          <a:ea typeface="微软雅黑" panose="020B0503020204020204" pitchFamily="34" charset="-122"/>
                        </a:rPr>
                        <a:t>秒</a:t>
                      </a:r>
                      <a:endParaRPr lang="en-US" altLang="zh-CN" sz="1400" b="0" spc="120" dirty="0">
                        <a:solidFill>
                          <a:srgbClr val="0000FF"/>
                        </a:solidFill>
                        <a:latin typeface="微软雅黑" panose="020B0503020204020204" pitchFamily="34" charset="-122"/>
                        <a:ea typeface="微软雅黑" panose="020B0503020204020204" pitchFamily="34" charset="-122"/>
                      </a:endParaRP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10001"/>
                  </a:ext>
                </a:extLst>
              </a:tr>
              <a:tr h="471805">
                <a:tc>
                  <a:txBody>
                    <a:bodyPr/>
                    <a:lstStyle/>
                    <a:p>
                      <a:pPr marL="0" indent="0" algn="l" fontAlgn="base">
                        <a:lnSpc>
                          <a:spcPct val="120000"/>
                        </a:lnSpc>
                        <a:spcBef>
                          <a:spcPts val="0"/>
                        </a:spcBef>
                        <a:spcAft>
                          <a:spcPts val="0"/>
                        </a:spcAft>
                        <a:buFont typeface="+mj-lt"/>
                        <a:buNone/>
                      </a:pPr>
                      <a:r>
                        <a:rPr lang="zh-CN" altLang="en-US" sz="1400" b="0" spc="120" dirty="0">
                          <a:solidFill>
                            <a:srgbClr val="0000FF"/>
                          </a:solidFill>
                          <a:latin typeface="微软雅黑" panose="020B0503020204020204" pitchFamily="34" charset="-122"/>
                          <a:ea typeface="微软雅黑" panose="020B0503020204020204" pitchFamily="34" charset="-122"/>
                        </a:rPr>
                        <a:t>前后处理软件死机、闪退等问题出现概率小于</a:t>
                      </a:r>
                      <a:r>
                        <a:rPr lang="en-US" altLang="zh-CN" sz="1400" b="0" spc="120" dirty="0">
                          <a:solidFill>
                            <a:srgbClr val="0000FF"/>
                          </a:solidFill>
                          <a:latin typeface="微软雅黑" panose="020B0503020204020204" pitchFamily="34" charset="-122"/>
                          <a:ea typeface="微软雅黑" panose="020B0503020204020204" pitchFamily="34" charset="-122"/>
                        </a:rPr>
                        <a:t>1%</a:t>
                      </a:r>
                      <a:endParaRPr lang="zh-CN" altLang="en-US" sz="1400" b="0" spc="120" dirty="0">
                        <a:solidFill>
                          <a:srgbClr val="0000FF"/>
                        </a:solidFill>
                        <a:latin typeface="微软雅黑" panose="020B0503020204020204" pitchFamily="34" charset="-122"/>
                        <a:ea typeface="微软雅黑" panose="020B0503020204020204" pitchFamily="34" charset="-122"/>
                      </a:endParaRP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10003"/>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数据读取转换的容错率</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99%</a:t>
                      </a:r>
                      <a:endPar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endParaRP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10004"/>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模块运行环境：</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64</a:t>
                      </a: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位</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windows10</a:t>
                      </a:r>
                      <a:endPar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endParaRP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2257881420"/>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模块开发语言：标准</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C++</a:t>
                      </a: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语言</a:t>
                      </a: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708015469"/>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模块集成开发环境（</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IDE):</a:t>
                      </a:r>
                      <a:r>
                        <a:rPr lang="en-US" altLang="zh-CN" sz="1400" b="0" i="0" u="none" strike="noStrike" spc="120" dirty="0" err="1">
                          <a:solidFill>
                            <a:srgbClr val="0000FF"/>
                          </a:solidFill>
                          <a:effectLst/>
                          <a:latin typeface="微软雅黑" panose="020B0503020204020204" pitchFamily="34" charset="-122"/>
                          <a:ea typeface="微软雅黑" panose="020B0503020204020204" pitchFamily="34" charset="-122"/>
                        </a:rPr>
                        <a:t>VisualStudio</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 </a:t>
                      </a:r>
                      <a:r>
                        <a:rPr lang="en-US" altLang="zh-CN" sz="1400" b="0" i="0" u="none" strike="noStrike" spc="120" dirty="0" err="1">
                          <a:solidFill>
                            <a:srgbClr val="0000FF"/>
                          </a:solidFill>
                          <a:effectLst/>
                          <a:latin typeface="微软雅黑" panose="020B0503020204020204" pitchFamily="34" charset="-122"/>
                          <a:ea typeface="微软雅黑" panose="020B0503020204020204" pitchFamily="34" charset="-122"/>
                        </a:rPr>
                        <a:t>QtDesigner</a:t>
                      </a:r>
                      <a:endPar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endParaRP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2924938727"/>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模块第三方库：</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Qt</a:t>
                      </a: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OpenGL</a:t>
                      </a:r>
                      <a:endPar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endParaRP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4035483701"/>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模块架构模式：</a:t>
                      </a:r>
                      <a:r>
                        <a:rPr lang="en-US" altLang="zh-CN" sz="1400" b="0" i="0" u="none" strike="noStrike" spc="120" dirty="0">
                          <a:solidFill>
                            <a:srgbClr val="0000FF"/>
                          </a:solidFill>
                          <a:effectLst/>
                          <a:latin typeface="微软雅黑" panose="020B0503020204020204" pitchFamily="34" charset="-122"/>
                          <a:ea typeface="微软雅黑" panose="020B0503020204020204" pitchFamily="34" charset="-122"/>
                        </a:rPr>
                        <a:t>MVC</a:t>
                      </a:r>
                      <a:r>
                        <a:rPr lang="zh-CN" altLang="en-US" sz="1400" b="0" i="0" u="none" strike="noStrike" spc="120" dirty="0">
                          <a:solidFill>
                            <a:srgbClr val="0000FF"/>
                          </a:solidFill>
                          <a:effectLst/>
                          <a:latin typeface="微软雅黑" panose="020B0503020204020204" pitchFamily="34" charset="-122"/>
                          <a:ea typeface="微软雅黑" panose="020B0503020204020204" pitchFamily="34" charset="-122"/>
                        </a:rPr>
                        <a:t>架构</a:t>
                      </a: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4193119372"/>
                  </a:ext>
                </a:extLst>
              </a:tr>
              <a:tr h="471805">
                <a:tc>
                  <a:txBody>
                    <a:bodyPr/>
                    <a:lstStyle/>
                    <a:p>
                      <a:pPr algn="l" fontAlgn="ctr">
                        <a:lnSpc>
                          <a:spcPct val="120000"/>
                        </a:lnSpc>
                        <a:spcBef>
                          <a:spcPts val="0"/>
                        </a:spcBef>
                        <a:spcAft>
                          <a:spcPts val="0"/>
                        </a:spcAft>
                      </a:pPr>
                      <a:r>
                        <a:rPr lang="zh-CN" altLang="en-US" sz="1400" b="0" i="0" u="none" strike="noStrike" spc="120" dirty="0">
                          <a:solidFill>
                            <a:srgbClr val="FF0000"/>
                          </a:solidFill>
                          <a:effectLst/>
                          <a:latin typeface="微软雅黑" panose="020B0503020204020204" pitchFamily="34" charset="-122"/>
                          <a:ea typeface="微软雅黑" panose="020B0503020204020204" pitchFamily="34" charset="-122"/>
                        </a:rPr>
                        <a:t>协助中石化申请软件著作权</a:t>
                      </a:r>
                      <a:r>
                        <a:rPr lang="en-US" altLang="zh-CN" sz="1400" b="0" i="0" u="none" strike="noStrike" spc="120" dirty="0">
                          <a:solidFill>
                            <a:srgbClr val="FF0000"/>
                          </a:solidFill>
                          <a:effectLst/>
                          <a:latin typeface="微软雅黑" panose="020B0503020204020204" pitchFamily="34" charset="-122"/>
                          <a:ea typeface="微软雅黑" panose="020B0503020204020204" pitchFamily="34" charset="-122"/>
                        </a:rPr>
                        <a:t>1</a:t>
                      </a:r>
                      <a:r>
                        <a:rPr lang="zh-CN" altLang="en-US" sz="1400" b="0" i="0" u="none" strike="noStrike" spc="120" dirty="0">
                          <a:solidFill>
                            <a:srgbClr val="FF0000"/>
                          </a:solidFill>
                          <a:effectLst/>
                          <a:latin typeface="微软雅黑" panose="020B0503020204020204" pitchFamily="34" charset="-122"/>
                          <a:ea typeface="微软雅黑" panose="020B0503020204020204" pitchFamily="34" charset="-122"/>
                        </a:rPr>
                        <a:t>项</a:t>
                      </a:r>
                    </a:p>
                  </a:txBody>
                  <a:tcPr marL="177800" marR="177800" marT="107950" marB="107950" anchor="ctr"/>
                </a:tc>
                <a:tc>
                  <a:txBody>
                    <a:bodyPr/>
                    <a:lstStyle/>
                    <a:p>
                      <a:pPr marL="0" marR="0" lvl="0" indent="0" algn="l" defTabSz="914400" rtl="0" eaLnBrk="1" fontAlgn="ctr" latinLnBrk="0" hangingPunct="1">
                        <a:lnSpc>
                          <a:spcPct val="120000"/>
                        </a:lnSpc>
                        <a:spcBef>
                          <a:spcPts val="0"/>
                        </a:spcBef>
                        <a:spcAft>
                          <a:spcPts val="0"/>
                        </a:spcAft>
                        <a:buClrTx/>
                        <a:buSzTx/>
                        <a:buFontTx/>
                        <a:buNone/>
                        <a:defRPr/>
                      </a:pPr>
                      <a:r>
                        <a:rPr lang="zh-CN" altLang="en-US" sz="1400" b="0" kern="1200" spc="120" dirty="0">
                          <a:solidFill>
                            <a:srgbClr val="0000FF"/>
                          </a:solidFill>
                          <a:latin typeface="微软雅黑" panose="020B0503020204020204" pitchFamily="34" charset="-122"/>
                          <a:ea typeface="微软雅黑" panose="020B0503020204020204" pitchFamily="34" charset="-122"/>
                          <a:cs typeface="+mn-cs"/>
                        </a:rPr>
                        <a:t>完成</a:t>
                      </a:r>
                    </a:p>
                  </a:txBody>
                  <a:tcPr marL="177800" marR="177800" marT="107950" marB="107950" anchor="ctr"/>
                </a:tc>
                <a:extLst>
                  <a:ext uri="{0D108BD9-81ED-4DB2-BD59-A6C34878D82A}">
                    <a16:rowId xmlns:a16="http://schemas.microsoft.com/office/drawing/2014/main" val="315335181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sym typeface="+mn-ea"/>
              </a:rPr>
              <a:t>一、规定研究任务及指标完成情况</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graphicFrame>
        <p:nvGraphicFramePr>
          <p:cNvPr id="4" name="表格 1">
            <a:extLst>
              <a:ext uri="{FF2B5EF4-FFF2-40B4-BE49-F238E27FC236}">
                <a16:creationId xmlns:a16="http://schemas.microsoft.com/office/drawing/2014/main" id="{9595F5D7-B1FD-D7D5-1F9C-D8A95B0EBF37}"/>
              </a:ext>
            </a:extLst>
          </p:cNvPr>
          <p:cNvGraphicFramePr>
            <a:graphicFrameLocks noGrp="1"/>
          </p:cNvGraphicFramePr>
          <p:nvPr>
            <p:custDataLst>
              <p:tags r:id="rId1"/>
            </p:custDataLst>
            <p:extLst>
              <p:ext uri="{D42A27DB-BD31-4B8C-83A1-F6EECF244321}">
                <p14:modId xmlns:p14="http://schemas.microsoft.com/office/powerpoint/2010/main" val="2333577073"/>
              </p:ext>
            </p:extLst>
          </p:nvPr>
        </p:nvGraphicFramePr>
        <p:xfrm>
          <a:off x="395536" y="1412776"/>
          <a:ext cx="10885736" cy="4231278"/>
        </p:xfrm>
        <a:graphic>
          <a:graphicData uri="http://schemas.openxmlformats.org/drawingml/2006/table">
            <a:tbl>
              <a:tblPr/>
              <a:tblGrid>
                <a:gridCol w="783457">
                  <a:extLst>
                    <a:ext uri="{9D8B030D-6E8A-4147-A177-3AD203B41FA5}">
                      <a16:colId xmlns:a16="http://schemas.microsoft.com/office/drawing/2014/main" val="20000"/>
                    </a:ext>
                  </a:extLst>
                </a:gridCol>
                <a:gridCol w="3064141">
                  <a:extLst>
                    <a:ext uri="{9D8B030D-6E8A-4147-A177-3AD203B41FA5}">
                      <a16:colId xmlns:a16="http://schemas.microsoft.com/office/drawing/2014/main" val="20001"/>
                    </a:ext>
                  </a:extLst>
                </a:gridCol>
                <a:gridCol w="5951003">
                  <a:extLst>
                    <a:ext uri="{9D8B030D-6E8A-4147-A177-3AD203B41FA5}">
                      <a16:colId xmlns:a16="http://schemas.microsoft.com/office/drawing/2014/main" val="20002"/>
                    </a:ext>
                  </a:extLst>
                </a:gridCol>
                <a:gridCol w="1087135">
                  <a:extLst>
                    <a:ext uri="{9D8B030D-6E8A-4147-A177-3AD203B41FA5}">
                      <a16:colId xmlns:a16="http://schemas.microsoft.com/office/drawing/2014/main" val="20003"/>
                    </a:ext>
                  </a:extLst>
                </a:gridCol>
              </a:tblGrid>
              <a:tr h="269669">
                <a:tc>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序号</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完成模块</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任务目标</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工作量</a:t>
                      </a:r>
                      <a:endParaRPr kumimoji="0" lang="zh-CN" altLang="en-US" sz="1800" b="0" i="1" u="none" strike="noStrike" cap="none" normalizeH="0" baseline="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772">
                <a:tc rowSpan="4">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a:t>
                      </a:r>
                      <a:endParaRPr kumimoji="0" 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rowSpan="4">
                  <a:txBody>
                    <a:bodyPr/>
                    <a:lstStyle/>
                    <a:p>
                      <a:pPr marL="0" marR="0" lvl="0" indent="0" algn="l" defTabSz="0" rtl="0" eaLnBrk="0" fontAlgn="ctr" latinLnBrk="0" hangingPunct="0">
                        <a:lnSpc>
                          <a:spcPct val="15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模拟数据准备的集成化导航界面</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1.</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导航界面的框架；</a:t>
                      </a:r>
                      <a:endPar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1500</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行</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1772">
                <a:tc vMerge="1">
                  <a:txBody>
                    <a:bodyPr/>
                    <a:lstStyle/>
                    <a:p>
                      <a:endParaRPr lang="zh-CN"/>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vMerge="1">
                  <a:txBody>
                    <a:bodyPr/>
                    <a:lstStyle/>
                    <a:p>
                      <a:endParaRPr lang="zh-CN"/>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数据管理支持；</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3</a:t>
                      </a:r>
                      <a:r>
                        <a:rPr kumimoji="0" 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100</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行</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261">
                <a:tc vMerge="1">
                  <a:txBody>
                    <a:bodyPr/>
                    <a:lstStyle/>
                    <a:p>
                      <a:endParaRPr lang="zh-CN"/>
                    </a:p>
                  </a:txBody>
                  <a:tcPr/>
                </a:tc>
                <a:tc vMerge="1">
                  <a:txBody>
                    <a:bodyPr/>
                    <a:lstStyle/>
                    <a:p>
                      <a:endParaRPr lang="zh-CN"/>
                    </a:p>
                  </a:txBody>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3.</a:t>
                      </a: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8</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项子功能；</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4000</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行</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8144">
                <a:tc vMerge="1">
                  <a:txBody>
                    <a:bodyPr/>
                    <a:lstStyle/>
                    <a:p>
                      <a:endParaRPr lang="zh-CN"/>
                    </a:p>
                  </a:txBody>
                  <a:tcPr/>
                </a:tc>
                <a:tc vMerge="1">
                  <a:txBody>
                    <a:bodyPr/>
                    <a:lstStyle/>
                    <a:p>
                      <a:endParaRPr lang="zh-CN"/>
                    </a:p>
                  </a:txBody>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4.</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异常分支处理</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2</a:t>
                      </a:r>
                      <a:r>
                        <a:rPr kumimoji="0" 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200</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行</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7185">
                <a:tc rowSpan="3">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2</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rowSpan="3">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en-US" altLang="zh-CN" sz="1800" b="0" kern="1200" dirty="0" err="1">
                          <a:solidFill>
                            <a:schemeClr val="tx1"/>
                          </a:solidFill>
                          <a:latin typeface="+mj-ea"/>
                          <a:ea typeface="+mn-ea"/>
                          <a:cs typeface="+mn-cs"/>
                        </a:rPr>
                        <a:t>Karstsim</a:t>
                      </a:r>
                      <a:r>
                        <a:rPr lang="zh-CN" altLang="zh-CN" sz="1800" b="0" kern="1200" dirty="0">
                          <a:solidFill>
                            <a:schemeClr val="tx1"/>
                          </a:solidFill>
                          <a:latin typeface="+mj-ea"/>
                          <a:ea typeface="+mn-ea"/>
                          <a:cs typeface="+mn-cs"/>
                        </a:rPr>
                        <a:t>不同版本模拟器的兼容</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1">
                        <a:lnSpc>
                          <a:spcPct val="100000"/>
                        </a:lnSpc>
                        <a:spcBef>
                          <a:spcPct val="0"/>
                        </a:spcBef>
                        <a:spcAft>
                          <a:spcPct val="0"/>
                        </a:spcAft>
                        <a:buClrTx/>
                        <a:buSzTx/>
                        <a:buFontTx/>
                        <a:buNone/>
                        <a:defRPr/>
                      </a:pPr>
                      <a:r>
                        <a:rPr kumimoji="0" lang="en-US" altLang="zh-CN"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1.</a:t>
                      </a:r>
                      <a:r>
                        <a:rPr kumimoji="0" lang="zh-CN" altLang="en-US"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界面：单机版、多线程版、并行版、混合版本等四种版本选项支持</a:t>
                      </a:r>
                      <a:endParaRPr kumimoji="0" lang="en-US" altLang="zh-CN"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500</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行</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5294">
                <a:tc vMerge="1">
                  <a:txBody>
                    <a:bodyPr/>
                    <a:lstStyle/>
                    <a:p>
                      <a:endParaRPr lang="zh-CN"/>
                    </a:p>
                  </a:txBody>
                  <a:tcPr/>
                </a:tc>
                <a:tc vMerge="1">
                  <a:txBody>
                    <a:bodyPr/>
                    <a:lstStyle/>
                    <a:p>
                      <a:endParaRPr lang="zh-CN"/>
                    </a:p>
                  </a:txBody>
                  <a:tcPr/>
                </a:tc>
                <a:tc>
                  <a:txBody>
                    <a:bodyPr/>
                    <a:lstStyle/>
                    <a:p>
                      <a:pPr marL="0" marR="0" lvl="0" indent="0" algn="l" defTabSz="0" rtl="0" eaLnBrk="0" fontAlgn="ctr" latinLnBrk="0" hangingPunct="1">
                        <a:lnSpc>
                          <a:spcPct val="100000"/>
                        </a:lnSpc>
                        <a:spcBef>
                          <a:spcPct val="0"/>
                        </a:spcBef>
                        <a:spcAft>
                          <a:spcPct val="0"/>
                        </a:spcAft>
                        <a:buClrTx/>
                        <a:buSzTx/>
                        <a:buFontTx/>
                        <a:buNone/>
                        <a:defRPr/>
                      </a:pPr>
                      <a:r>
                        <a:rPr kumimoji="0" lang="en-US" altLang="zh-CN"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2.</a:t>
                      </a:r>
                      <a:r>
                        <a:rPr kumimoji="0" lang="zh-CN" altLang="en-US"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四种版本模拟器的输入文件的生成</a:t>
                      </a:r>
                      <a:endParaRPr kumimoji="0" lang="en-US" altLang="zh-CN"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4500</a:t>
                      </a:r>
                      <a:r>
                        <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行</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4522">
                <a:tc vMerge="1">
                  <a:txBody>
                    <a:bodyPr/>
                    <a:lstStyle/>
                    <a:p>
                      <a:endParaRPr lang="zh-CN"/>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vMerge="1">
                  <a:txBody>
                    <a:bodyPr/>
                    <a:lstStyle/>
                    <a:p>
                      <a:endParaRPr lang="zh-CN"/>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1">
                        <a:lnSpc>
                          <a:spcPct val="100000"/>
                        </a:lnSpc>
                        <a:spcBef>
                          <a:spcPct val="0"/>
                        </a:spcBef>
                        <a:spcAft>
                          <a:spcPct val="0"/>
                        </a:spcAft>
                        <a:buClrTx/>
                        <a:buSzTx/>
                        <a:buFontTx/>
                        <a:buNone/>
                        <a:defRPr/>
                      </a:pPr>
                      <a:r>
                        <a:rPr kumimoji="0" lang="en-US" altLang="zh-CN"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3.</a:t>
                      </a:r>
                      <a:r>
                        <a:rPr kumimoji="0" lang="zh-CN" altLang="en-US"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四种版本模拟器的计算结果文件的读取、解析</a:t>
                      </a:r>
                      <a:endParaRPr kumimoji="0" lang="en-US" altLang="zh-CN" sz="1800" b="0" i="0" u="none" strike="noStrike" kern="1200" cap="none" normalizeH="0" baseline="0" noProof="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defRPr/>
                      </a:pPr>
                      <a:r>
                        <a:rPr kumimoji="0" lang="en-US" altLang="zh-CN"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2700</a:t>
                      </a:r>
                      <a:r>
                        <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行</a:t>
                      </a:r>
                      <a:endParaRPr kumimoji="0" lang="en-US" altLang="zh-CN"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3261">
                <a:tc rowSpan="3">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3</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rowSpan="3">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zh-CN" altLang="zh-CN" sz="1800" b="0" kern="1200" dirty="0">
                          <a:solidFill>
                            <a:schemeClr val="tx1"/>
                          </a:solidFill>
                          <a:latin typeface="+mj-ea"/>
                          <a:ea typeface="+mn-ea"/>
                          <a:cs typeface="+mn-cs"/>
                        </a:rPr>
                        <a:t>历史拟合参数修改的流程化管理</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defRPr/>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属性</a:t>
                      </a: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数据修改</a:t>
                      </a: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控件；</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3</a:t>
                      </a: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200</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行</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1772">
                <a:tc vMerge="1">
                  <a:txBody>
                    <a:bodyPr/>
                    <a:lstStyle/>
                    <a:p>
                      <a:endParaRPr lang="zh-CN"/>
                    </a:p>
                  </a:txBody>
                  <a:tcPr/>
                </a:tc>
                <a:tc vMerge="1">
                  <a:txBody>
                    <a:bodyPr/>
                    <a:lstStyle/>
                    <a:p>
                      <a:endParaRPr lang="zh-CN"/>
                    </a:p>
                  </a:txBody>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区块拟合界面；</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1200</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行</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7045">
                <a:tc vMerge="1">
                  <a:txBody>
                    <a:bodyPr/>
                    <a:lstStyle/>
                    <a:p>
                      <a:endParaRPr lang="zh-CN"/>
                    </a:p>
                  </a:txBody>
                  <a:tcPr/>
                </a:tc>
                <a:tc vMerge="1">
                  <a:txBody>
                    <a:bodyPr/>
                    <a:lstStyle/>
                    <a:p>
                      <a:endParaRPr lang="zh-CN"/>
                    </a:p>
                  </a:txBody>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3.</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单井拟合界面；</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22</a:t>
                      </a:r>
                      <a:r>
                        <a:rPr kumimoji="0" 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00</a:t>
                      </a:r>
                      <a:r>
                        <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rPr>
                        <a:t>行</a:t>
                      </a:r>
                      <a:endParaRPr kumimoji="0" lang="zh-CN" altLang="en-US" sz="1800" b="0" i="1"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1772">
                <a:tc rowSpan="2">
                  <a:txBody>
                    <a:bodyPr/>
                    <a:lstStyle/>
                    <a:p>
                      <a:pPr marL="0" marR="0" lvl="0" indent="0" algn="ctr" defTabSz="0" rtl="0" eaLnBrk="0" fontAlgn="ctr" latinLnBrk="0" hangingPunct="0">
                        <a:lnSpc>
                          <a:spcPct val="100000"/>
                        </a:lnSpc>
                        <a:spcBef>
                          <a:spcPct val="0"/>
                        </a:spcBef>
                        <a:spcAft>
                          <a:spcPct val="0"/>
                        </a:spcAft>
                        <a:buClrTx/>
                        <a:buSzTx/>
                        <a:buFontTx/>
                        <a:buNone/>
                      </a:pPr>
                      <a:r>
                        <a:rPr kumimoji="0" lang="en-US" altLang="zh-CN"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rPr>
                        <a:t>4</a:t>
                      </a:r>
                      <a:endParaRPr kumimoji="0" lang="zh-CN" altLang="en-US" sz="18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cs typeface="+mn-cs"/>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rowSpan="2">
                  <a:txBody>
                    <a:bodyPr/>
                    <a:lstStyle/>
                    <a:p>
                      <a:pPr marL="0" marR="0" lvl="0" indent="0" algn="l" defTabSz="0" rtl="0" eaLnBrk="0" fontAlgn="ctr" latinLnBrk="0" hangingPunct="0">
                        <a:lnSpc>
                          <a:spcPct val="150000"/>
                        </a:lnSpc>
                        <a:spcBef>
                          <a:spcPct val="0"/>
                        </a:spcBef>
                        <a:spcAft>
                          <a:spcPct val="0"/>
                        </a:spcAft>
                        <a:buClrTx/>
                        <a:buSzTx/>
                        <a:buFontTx/>
                        <a:buNone/>
                        <a:tabLst/>
                        <a:defRPr/>
                      </a:pPr>
                      <a:r>
                        <a:rPr lang="zh-CN" altLang="zh-CN" sz="1800" b="0" kern="1200" dirty="0">
                          <a:solidFill>
                            <a:schemeClr val="tx1"/>
                          </a:solidFill>
                          <a:latin typeface="+mj-ea"/>
                          <a:ea typeface="+mn-ea"/>
                          <a:cs typeface="+mn-cs"/>
                        </a:rPr>
                        <a:t>数据结果可视化分析模块优化升级</a:t>
                      </a: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1" fontAlgn="ctr"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1.</a:t>
                      </a:r>
                      <a:r>
                        <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组分场图及组分变化曲线</a:t>
                      </a:r>
                      <a:endParaRPr kumimoji="0" 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41</a:t>
                      </a:r>
                      <a:r>
                        <a:rPr kumimoji="0" 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00</a:t>
                      </a:r>
                      <a:r>
                        <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行</a:t>
                      </a:r>
                      <a:endPar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3261">
                <a:tc vMerge="1">
                  <a:txBody>
                    <a:bodyPr/>
                    <a:lstStyle/>
                    <a:p>
                      <a:endParaRPr lang="zh-CN"/>
                    </a:p>
                  </a:txBody>
                  <a:tcPr/>
                </a:tc>
                <a:tc vMerge="1">
                  <a:txBody>
                    <a:bodyPr/>
                    <a:lstStyle/>
                    <a:p>
                      <a:endParaRPr lang="zh-CN"/>
                    </a:p>
                  </a:txBody>
                  <a:tcPr/>
                </a:tc>
                <a:tc>
                  <a:txBody>
                    <a:bodyPr/>
                    <a:lstStyle/>
                    <a:p>
                      <a:pPr marL="0" marR="0" lvl="0" indent="0" algn="l" defTabSz="0" rtl="0" eaLnBrk="1" fontAlgn="ctr" latinLnBrk="0" hangingPunct="1">
                        <a:lnSpc>
                          <a:spcPct val="100000"/>
                        </a:lnSpc>
                        <a:spcBef>
                          <a:spcPct val="0"/>
                        </a:spcBef>
                        <a:spcAft>
                          <a:spcPct val="0"/>
                        </a:spcAft>
                        <a:buClrTx/>
                        <a:buSzTx/>
                        <a:buFontTx/>
                        <a:buNone/>
                      </a:pPr>
                      <a:r>
                        <a:rPr kumimoji="0" 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2.</a:t>
                      </a:r>
                      <a:r>
                        <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离散裂缝溶洞及变重介质显示完善</a:t>
                      </a:r>
                      <a:endParaRPr kumimoji="0" lang="zh-CN" altLang="en-US" sz="1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tc>
                  <a:txBody>
                    <a:bodyPr/>
                    <a:lstStyle/>
                    <a:p>
                      <a:pPr marL="0" marR="0" lvl="0" indent="0" algn="l" defTabSz="0" rtl="0" eaLnBrk="0" fontAlgn="ctr"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20</a:t>
                      </a:r>
                      <a:r>
                        <a:rPr kumimoji="0" 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00</a:t>
                      </a:r>
                      <a:r>
                        <a:rPr kumimoji="0" lang="zh-CN" altLang="en-US"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rPr>
                        <a:t>行</a:t>
                      </a:r>
                      <a:endParaRPr kumimoji="0" lang="en-US" altLang="zh-CN" sz="18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黑体" panose="02010609060101010101" pitchFamily="49" charset="-122"/>
                      </a:endParaRPr>
                    </a:p>
                  </a:txBody>
                  <a:tcPr marL="8308" marR="8308" marT="8308" marB="0" anchor="ct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7" name="矩形 4">
            <a:extLst>
              <a:ext uri="{FF2B5EF4-FFF2-40B4-BE49-F238E27FC236}">
                <a16:creationId xmlns:a16="http://schemas.microsoft.com/office/drawing/2014/main" id="{7B8DE37E-4809-F201-E733-65328C3DAFC7}"/>
              </a:ext>
            </a:extLst>
          </p:cNvPr>
          <p:cNvSpPr>
            <a:spLocks noChangeArrowheads="1"/>
          </p:cNvSpPr>
          <p:nvPr/>
        </p:nvSpPr>
        <p:spPr bwMode="auto">
          <a:xfrm>
            <a:off x="-468420" y="873515"/>
            <a:ext cx="9792816" cy="39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457200" algn="l" defTabSz="914400" rtl="0" eaLnBrk="0" fontAlgn="base" latinLnBrk="0" hangingPunct="0">
              <a:lnSpc>
                <a:spcPts val="2800"/>
              </a:lnSpc>
              <a:spcBef>
                <a:spcPct val="0"/>
              </a:spcBef>
              <a:spcAft>
                <a:spcPct val="0"/>
              </a:spcAft>
              <a:buClrTx/>
              <a:buSzTx/>
              <a:buFont typeface="Arial" panose="020B0604020202020204" pitchFamily="34" charset="0"/>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rPr>
              <a:t>  软件共计完成</a:t>
            </a:r>
            <a:r>
              <a:rPr kumimoji="0" lang="zh-CN" altLang="en-US" sz="16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rPr>
              <a:t>代码编写</a:t>
            </a:r>
            <a:r>
              <a:rPr kumimoji="0" lang="en-US" altLang="zh-CN" sz="16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rPr>
              <a:t>26000</a:t>
            </a:r>
            <a:r>
              <a:rPr kumimoji="0" lang="zh-CN" altLang="en-US" sz="16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rPr>
              <a:t>行</a:t>
            </a: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rPr>
              <a:t>，</a:t>
            </a:r>
            <a:r>
              <a:rPr lang="zh-CN" altLang="en-US" sz="1600" b="1"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新增模块</a:t>
            </a:r>
            <a:r>
              <a:rPr lang="en-US" altLang="zh-CN" sz="1600" b="1"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2</a:t>
            </a:r>
            <a:r>
              <a:rPr lang="zh-CN" altLang="en-US" sz="1600" b="1"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个、完善模块</a:t>
            </a:r>
            <a:r>
              <a:rPr lang="en-US" altLang="zh-CN" sz="1600" b="1"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2</a:t>
            </a:r>
            <a:r>
              <a:rPr lang="zh-CN" altLang="en-US" sz="1600" b="1"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个</a:t>
            </a: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rPr>
              <a:t>。</a:t>
            </a:r>
            <a:endPar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sym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640" y="1141"/>
            <a:ext cx="11836609" cy="946631"/>
          </a:xfrm>
          <a:prstGeom prst="rect">
            <a:avLst/>
          </a:prstGeom>
        </p:spPr>
        <p:txBody>
          <a:bodyPr anchor="ctr" anchorCtr="0">
            <a:normAutofit/>
          </a:bodyPr>
          <a:lstStyle/>
          <a:p>
            <a:pPr algn="ctr">
              <a:spcBef>
                <a:spcPct val="20000"/>
              </a:spcBef>
            </a:pPr>
            <a:r>
              <a:rPr lang="zh-CN" altLang="en-US" sz="3200" b="1" dirty="0">
                <a:solidFill>
                  <a:srgbClr val="C00000"/>
                </a:solidFill>
                <a:latin typeface="微软雅黑" panose="020B0503020204020204" pitchFamily="34" charset="-122"/>
                <a:ea typeface="微软雅黑" panose="020B0503020204020204" pitchFamily="34" charset="-122"/>
                <a:sym typeface="+mn-ea"/>
              </a:rPr>
              <a:t>一、规定研究任务及指标完成情况</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
            </p:custDataLst>
          </p:nvPr>
        </p:nvSpPr>
        <p:spPr>
          <a:xfrm>
            <a:off x="1917700" y="1090103"/>
            <a:ext cx="6096000" cy="398780"/>
          </a:xfrm>
          <a:prstGeom prst="rect">
            <a:avLst/>
          </a:prstGeom>
          <a:noFill/>
        </p:spPr>
        <p:txBody>
          <a:bodyPr wrap="square" rtlCol="0" anchor="t">
            <a:spAutoFit/>
          </a:bodyPr>
          <a:lstStyle/>
          <a:p>
            <a:pPr marL="285750" indent="-285750" algn="just">
              <a:lnSpc>
                <a:spcPct val="100000"/>
              </a:lnSpc>
              <a:buClrTx/>
              <a:buSzTx/>
              <a:buFont typeface="Wingdings" panose="05000000000000000000" charset="0"/>
              <a:buChar char="Ø"/>
            </a:pPr>
            <a:r>
              <a:rPr lang="zh-CN" altLang="en-US" sz="2000" b="1" u="sng" noProof="0" dirty="0">
                <a:ln>
                  <a:noFill/>
                </a:ln>
                <a:solidFill>
                  <a:srgbClr val="FF0000"/>
                </a:solidFill>
                <a:effectLst/>
                <a:uLnTx/>
                <a:uFillTx/>
                <a:latin typeface="黑体" panose="02010609060101010101" charset="-122"/>
                <a:sym typeface="+mn-ea"/>
              </a:rPr>
              <a:t>软件著作权：</a:t>
            </a:r>
            <a:r>
              <a:rPr lang="zh-CN" altLang="en-US" sz="2000" b="1" dirty="0">
                <a:latin typeface="黑体" panose="02010609060101010101" charset="-122"/>
                <a:sym typeface="+mn-ea"/>
              </a:rPr>
              <a:t>提交研究院申请软件著作权</a:t>
            </a:r>
            <a:r>
              <a:rPr lang="en-US" sz="2000" b="1" dirty="0">
                <a:solidFill>
                  <a:srgbClr val="FF0000"/>
                </a:solidFill>
                <a:latin typeface="黑体" panose="02010609060101010101" charset="-122"/>
                <a:sym typeface="+mn-ea"/>
              </a:rPr>
              <a:t>1</a:t>
            </a:r>
            <a:r>
              <a:rPr lang="zh-CN" altLang="en-US" sz="2000" b="1" noProof="0" dirty="0">
                <a:ln>
                  <a:noFill/>
                </a:ln>
                <a:effectLst/>
                <a:uLnTx/>
                <a:uFillTx/>
                <a:latin typeface="黑体" panose="02010609060101010101" charset="-122"/>
                <a:sym typeface="+mn-ea"/>
              </a:rPr>
              <a:t>份</a:t>
            </a:r>
          </a:p>
        </p:txBody>
      </p:sp>
      <p:pic>
        <p:nvPicPr>
          <p:cNvPr id="9" name="图片 8">
            <a:extLst>
              <a:ext uri="{FF2B5EF4-FFF2-40B4-BE49-F238E27FC236}">
                <a16:creationId xmlns:a16="http://schemas.microsoft.com/office/drawing/2014/main" id="{3C389DA0-D923-D63C-C1FD-BBA168B83665}"/>
              </a:ext>
            </a:extLst>
          </p:cNvPr>
          <p:cNvPicPr>
            <a:picLocks noChangeAspect="1"/>
          </p:cNvPicPr>
          <p:nvPr/>
        </p:nvPicPr>
        <p:blipFill>
          <a:blip r:embed="rId3"/>
          <a:stretch>
            <a:fillRect/>
          </a:stretch>
        </p:blipFill>
        <p:spPr>
          <a:xfrm>
            <a:off x="1241570" y="1901881"/>
            <a:ext cx="2860063" cy="3866016"/>
          </a:xfrm>
          <a:prstGeom prst="rect">
            <a:avLst/>
          </a:prstGeom>
          <a:ln>
            <a:solidFill>
              <a:schemeClr val="accent1"/>
            </a:solidFill>
          </a:ln>
          <a:effectLst>
            <a:softEdge rad="0"/>
          </a:effectLst>
        </p:spPr>
      </p:pic>
      <p:sp>
        <p:nvSpPr>
          <p:cNvPr id="4" name="文本框 3">
            <a:extLst>
              <a:ext uri="{FF2B5EF4-FFF2-40B4-BE49-F238E27FC236}">
                <a16:creationId xmlns:a16="http://schemas.microsoft.com/office/drawing/2014/main" id="{75F981E8-8103-6193-2FFC-ACF2412F999E}"/>
              </a:ext>
            </a:extLst>
          </p:cNvPr>
          <p:cNvSpPr txBox="1"/>
          <p:nvPr/>
        </p:nvSpPr>
        <p:spPr>
          <a:xfrm>
            <a:off x="5519693" y="1575009"/>
            <a:ext cx="4823670" cy="369332"/>
          </a:xfrm>
          <a:prstGeom prst="rect">
            <a:avLst/>
          </a:prstGeom>
          <a:noFill/>
        </p:spPr>
        <p:txBody>
          <a:bodyPr wrap="square">
            <a:spAutoFit/>
          </a:bodyPr>
          <a:lstStyle/>
          <a:p>
            <a:r>
              <a:rPr lang="zh-CN" altLang="en-US" dirty="0"/>
              <a:t>协助甲方申请软件著作权</a:t>
            </a:r>
            <a:r>
              <a:rPr lang="en-US" altLang="zh-CN" dirty="0"/>
              <a:t>1</a:t>
            </a:r>
            <a:r>
              <a:rPr lang="zh-CN" altLang="en-US" dirty="0"/>
              <a:t>件：</a:t>
            </a:r>
            <a:r>
              <a:rPr lang="zh-CN" altLang="en-US" dirty="0">
                <a:solidFill>
                  <a:srgbClr val="FF0000"/>
                </a:solidFill>
              </a:rPr>
              <a:t>已经审批完毕</a:t>
            </a:r>
          </a:p>
        </p:txBody>
      </p:sp>
      <p:pic>
        <p:nvPicPr>
          <p:cNvPr id="7" name="图片 6">
            <a:extLst>
              <a:ext uri="{FF2B5EF4-FFF2-40B4-BE49-F238E27FC236}">
                <a16:creationId xmlns:a16="http://schemas.microsoft.com/office/drawing/2014/main" id="{EDE2792B-14B1-7BA0-6615-C3FA1D68109D}"/>
              </a:ext>
            </a:extLst>
          </p:cNvPr>
          <p:cNvPicPr>
            <a:picLocks noChangeAspect="1"/>
          </p:cNvPicPr>
          <p:nvPr/>
        </p:nvPicPr>
        <p:blipFill rotWithShape="1">
          <a:blip r:embed="rId4"/>
          <a:srcRect t="-2" b="29153"/>
          <a:stretch/>
        </p:blipFill>
        <p:spPr>
          <a:xfrm>
            <a:off x="5603845" y="2001310"/>
            <a:ext cx="5457089" cy="3860299"/>
          </a:xfrm>
          <a:prstGeom prst="rect">
            <a:avLst/>
          </a:prstGeom>
        </p:spPr>
      </p:pic>
      <p:pic>
        <p:nvPicPr>
          <p:cNvPr id="6" name="图片 5">
            <a:extLst>
              <a:ext uri="{FF2B5EF4-FFF2-40B4-BE49-F238E27FC236}">
                <a16:creationId xmlns:a16="http://schemas.microsoft.com/office/drawing/2014/main" id="{3E4E35EF-99D2-F954-BE34-D0B82C291CEC}"/>
              </a:ext>
            </a:extLst>
          </p:cNvPr>
          <p:cNvPicPr>
            <a:picLocks noChangeAspect="1"/>
          </p:cNvPicPr>
          <p:nvPr/>
        </p:nvPicPr>
        <p:blipFill rotWithShape="1">
          <a:blip r:embed="rId5"/>
          <a:srcRect l="-10" r="44175"/>
          <a:stretch/>
        </p:blipFill>
        <p:spPr>
          <a:xfrm>
            <a:off x="4555222" y="2918042"/>
            <a:ext cx="7369146" cy="909738"/>
          </a:xfrm>
          <a:prstGeom prst="rect">
            <a:avLst/>
          </a:prstGeom>
        </p:spPr>
      </p:pic>
      <p:sp>
        <p:nvSpPr>
          <p:cNvPr id="8" name="文本框 7">
            <a:extLst>
              <a:ext uri="{FF2B5EF4-FFF2-40B4-BE49-F238E27FC236}">
                <a16:creationId xmlns:a16="http://schemas.microsoft.com/office/drawing/2014/main" id="{3F752778-126A-F63C-3024-033F5BF2FEE4}"/>
              </a:ext>
            </a:extLst>
          </p:cNvPr>
          <p:cNvSpPr txBox="1"/>
          <p:nvPr/>
        </p:nvSpPr>
        <p:spPr>
          <a:xfrm>
            <a:off x="1048622" y="1513715"/>
            <a:ext cx="3372376" cy="369332"/>
          </a:xfrm>
          <a:prstGeom prst="rect">
            <a:avLst/>
          </a:prstGeom>
          <a:noFill/>
        </p:spPr>
        <p:txBody>
          <a:bodyPr wrap="square" rtlCol="0">
            <a:spAutoFit/>
          </a:bodyPr>
          <a:lstStyle/>
          <a:p>
            <a:r>
              <a:rPr lang="zh-CN" altLang="en-US" dirty="0"/>
              <a:t>软件第三方测试报告 已完成</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mFiMDE3ZmMxNmU1Y2RhYzI3OGIyMzczMDYyYjk5ZGM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c0a043e-8a98-4615-965f-1d40ce0cb27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c0a043e-8a98-4615-965f-1d40ce0cb27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de01292-b6b1-45c9-ab12-f96d34fd238f}"/>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3963</TotalTime>
  <Words>2233</Words>
  <Application>Microsoft Office PowerPoint</Application>
  <PresentationFormat>宽屏</PresentationFormat>
  <Paragraphs>282</Paragraphs>
  <Slides>46</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等线</vt:lpstr>
      <vt:lpstr>等线 Light</vt:lpstr>
      <vt:lpstr>方正兰亭中黑简体</vt:lpstr>
      <vt:lpstr>黑体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汇报结束，敬请批评指正！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aaa</cp:lastModifiedBy>
  <cp:revision>47</cp:revision>
  <dcterms:created xsi:type="dcterms:W3CDTF">2023-11-21T12:16:00Z</dcterms:created>
  <dcterms:modified xsi:type="dcterms:W3CDTF">2024-03-18T12:42:14Z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F1480B954C87453EBCD37920830880BD_12</vt:lpwstr>
  </property>
  <property fmtid="{D5CDD505-2E9C-101B-9397-08002B2CF9AE}" pid="3" name="KSOProductBuildVer">
    <vt:lpwstr>2052-12.1.0.15712</vt:lpwstr>
  </property>
</Properties>
</file>